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5"/>
  </p:notesMasterIdLst>
  <p:sldIdLst>
    <p:sldId id="278" r:id="rId5"/>
    <p:sldId id="279" r:id="rId6"/>
    <p:sldId id="280" r:id="rId7"/>
    <p:sldId id="281" r:id="rId8"/>
    <p:sldId id="282" r:id="rId9"/>
    <p:sldId id="283" r:id="rId10"/>
    <p:sldId id="284" r:id="rId11"/>
    <p:sldId id="287" r:id="rId12"/>
    <p:sldId id="285" r:id="rId13"/>
    <p:sldId id="286" r:id="rId14"/>
    <p:sldId id="298" r:id="rId15"/>
    <p:sldId id="299" r:id="rId16"/>
    <p:sldId id="300" r:id="rId17"/>
    <p:sldId id="301" r:id="rId18"/>
    <p:sldId id="302" r:id="rId19"/>
    <p:sldId id="303" r:id="rId20"/>
    <p:sldId id="304" r:id="rId21"/>
    <p:sldId id="305" r:id="rId22"/>
    <p:sldId id="306" r:id="rId23"/>
    <p:sldId id="288" r:id="rId24"/>
    <p:sldId id="289" r:id="rId25"/>
    <p:sldId id="290" r:id="rId26"/>
    <p:sldId id="291" r:id="rId27"/>
    <p:sldId id="292" r:id="rId28"/>
    <p:sldId id="293" r:id="rId29"/>
    <p:sldId id="294" r:id="rId30"/>
    <p:sldId id="295" r:id="rId31"/>
    <p:sldId id="296" r:id="rId32"/>
    <p:sldId id="297" r:id="rId33"/>
    <p:sldId id="3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6" autoAdjust="0"/>
    <p:restoredTop sz="95868" autoAdjust="0"/>
  </p:normalViewPr>
  <p:slideViewPr>
    <p:cSldViewPr snapToGrid="0">
      <p:cViewPr varScale="1">
        <p:scale>
          <a:sx n="109" d="100"/>
          <a:sy n="109" d="100"/>
        </p:scale>
        <p:origin x="56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6/30/2024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2E6DE88F-1F85-4A27-9D34-D74A50E7B0DA}" type="slidenum">
              <a:rPr lang="en-US" smtClean="0"/>
              <a:t>26</a:t>
            </a:fld>
            <a:endParaRPr lang="en-US" dirty="0"/>
          </a:p>
        </p:txBody>
      </p:sp>
    </p:spTree>
    <p:extLst>
      <p:ext uri="{BB962C8B-B14F-4D97-AF65-F5344CB8AC3E}">
        <p14:creationId xmlns:p14="http://schemas.microsoft.com/office/powerpoint/2010/main" val="1822453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6/30/2024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6/30/2024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Sakila Movie Rental Analysis Project</a:t>
            </a:r>
            <a:br>
              <a:rPr lang="en-US" sz="4000" dirty="0"/>
            </a:b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fontScale="92500"/>
          </a:bodyPr>
          <a:lstStyle/>
          <a:p>
            <a:pPr algn="l"/>
            <a:endParaRPr lang="en-US" dirty="0"/>
          </a:p>
          <a:p>
            <a:pPr algn="l"/>
            <a:r>
              <a:rPr lang="en-US" dirty="0"/>
              <a:t>Mohammad Safyan Shahzeel</a:t>
            </a:r>
            <a:endParaRPr lang="en-US" sz="230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7B3B53-53EB-4F9B-90C2-8239B75FEBF9}"/>
              </a:ext>
            </a:extLst>
          </p:cNvPr>
          <p:cNvPicPr>
            <a:picLocks noChangeAspect="1"/>
          </p:cNvPicPr>
          <p:nvPr/>
        </p:nvPicPr>
        <p:blipFill>
          <a:blip r:embed="rId2"/>
          <a:stretch>
            <a:fillRect/>
          </a:stretch>
        </p:blipFill>
        <p:spPr>
          <a:xfrm>
            <a:off x="1" y="-52753"/>
            <a:ext cx="12192000" cy="3310466"/>
          </a:xfrm>
          <a:prstGeom prst="rect">
            <a:avLst/>
          </a:prstGeom>
        </p:spPr>
      </p:pic>
      <p:sp>
        <p:nvSpPr>
          <p:cNvPr id="5" name="TextBox 4">
            <a:extLst>
              <a:ext uri="{FF2B5EF4-FFF2-40B4-BE49-F238E27FC236}">
                <a16:creationId xmlns:a16="http://schemas.microsoft.com/office/drawing/2014/main" id="{83D1E21D-E38C-490C-821F-9E9E46210579}"/>
              </a:ext>
            </a:extLst>
          </p:cNvPr>
          <p:cNvSpPr txBox="1"/>
          <p:nvPr/>
        </p:nvSpPr>
        <p:spPr>
          <a:xfrm>
            <a:off x="-1" y="3429000"/>
            <a:ext cx="6637867" cy="646331"/>
          </a:xfrm>
          <a:prstGeom prst="rect">
            <a:avLst/>
          </a:prstGeom>
          <a:noFill/>
        </p:spPr>
        <p:txBody>
          <a:bodyPr wrap="square">
            <a:spAutoFit/>
          </a:bodyPr>
          <a:lstStyle/>
          <a:p>
            <a:r>
              <a:rPr lang="en-US" dirty="0"/>
              <a:t>How does the store performance vary by location? How does the rental revenue vary by country?</a:t>
            </a:r>
            <a:endParaRPr lang="fo-FO" dirty="0"/>
          </a:p>
        </p:txBody>
      </p:sp>
      <p:sp>
        <p:nvSpPr>
          <p:cNvPr id="9" name="TextBox 8">
            <a:extLst>
              <a:ext uri="{FF2B5EF4-FFF2-40B4-BE49-F238E27FC236}">
                <a16:creationId xmlns:a16="http://schemas.microsoft.com/office/drawing/2014/main" id="{2A1B8654-8924-42C4-90EF-36083171A819}"/>
              </a:ext>
            </a:extLst>
          </p:cNvPr>
          <p:cNvSpPr txBox="1"/>
          <p:nvPr/>
        </p:nvSpPr>
        <p:spPr>
          <a:xfrm>
            <a:off x="-25400" y="4310017"/>
            <a:ext cx="6121400" cy="369332"/>
          </a:xfrm>
          <a:prstGeom prst="rect">
            <a:avLst/>
          </a:prstGeom>
          <a:noFill/>
        </p:spPr>
        <p:txBody>
          <a:bodyPr wrap="square">
            <a:spAutoFit/>
          </a:bodyPr>
          <a:lstStyle/>
          <a:p>
            <a:r>
              <a:rPr lang="en-US" b="1" u="sng" dirty="0"/>
              <a:t>Conclusion on Store Analysis :</a:t>
            </a:r>
            <a:endParaRPr lang="fo-FO" b="1" u="sng" dirty="0"/>
          </a:p>
        </p:txBody>
      </p:sp>
      <p:sp>
        <p:nvSpPr>
          <p:cNvPr id="11" name="Rectangle 2">
            <a:extLst>
              <a:ext uri="{FF2B5EF4-FFF2-40B4-BE49-F238E27FC236}">
                <a16:creationId xmlns:a16="http://schemas.microsoft.com/office/drawing/2014/main" id="{B3F93B46-2B57-41A3-B700-EE2143848A83}"/>
              </a:ext>
            </a:extLst>
          </p:cNvPr>
          <p:cNvSpPr>
            <a:spLocks noChangeArrowheads="1"/>
          </p:cNvSpPr>
          <p:nvPr/>
        </p:nvSpPr>
        <p:spPr bwMode="auto">
          <a:xfrm>
            <a:off x="-25400" y="4914036"/>
            <a:ext cx="1115906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o-FO" altLang="fo-FO" b="0" i="0" u="none" strike="noStrike" cap="none" normalizeH="0" baseline="0" dirty="0">
                <a:ln>
                  <a:noFill/>
                </a:ln>
                <a:solidFill>
                  <a:schemeClr val="tx1"/>
                </a:solidFill>
                <a:effectLst/>
              </a:rPr>
              <a:t>The analysis of store performance by location reveals significant variability in revenue and customer engagement across different geographical areas. Urban locations, particularly those in high-traffic regions, tend to generate higher sales and exhibit greater customer retention rates. In contrast, stores in rural or less accessible areas show comparatively lower performance metrics. This insight can guide strategic decisions on store placements, marketing efforts, and resource allocation to optimize overall store performance.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o-FO" altLang="fo-F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30704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50DFB9-72A6-4382-BDAD-C567CEBE51A0}"/>
              </a:ext>
            </a:extLst>
          </p:cNvPr>
          <p:cNvPicPr>
            <a:picLocks noChangeAspect="1"/>
          </p:cNvPicPr>
          <p:nvPr/>
        </p:nvPicPr>
        <p:blipFill>
          <a:blip r:embed="rId2"/>
          <a:stretch>
            <a:fillRect/>
          </a:stretch>
        </p:blipFill>
        <p:spPr>
          <a:xfrm>
            <a:off x="2689352" y="-26377"/>
            <a:ext cx="5763429" cy="3820058"/>
          </a:xfrm>
          <a:prstGeom prst="rect">
            <a:avLst/>
          </a:prstGeom>
        </p:spPr>
      </p:pic>
      <p:sp>
        <p:nvSpPr>
          <p:cNvPr id="6" name="TextBox 5">
            <a:extLst>
              <a:ext uri="{FF2B5EF4-FFF2-40B4-BE49-F238E27FC236}">
                <a16:creationId xmlns:a16="http://schemas.microsoft.com/office/drawing/2014/main" id="{31EC5972-105A-48ED-9C7D-66111862ADFD}"/>
              </a:ext>
            </a:extLst>
          </p:cNvPr>
          <p:cNvSpPr txBox="1"/>
          <p:nvPr/>
        </p:nvSpPr>
        <p:spPr>
          <a:xfrm>
            <a:off x="0" y="3887800"/>
            <a:ext cx="6096000" cy="369332"/>
          </a:xfrm>
          <a:prstGeom prst="rect">
            <a:avLst/>
          </a:prstGeom>
          <a:noFill/>
        </p:spPr>
        <p:txBody>
          <a:bodyPr wrap="square">
            <a:spAutoFit/>
          </a:bodyPr>
          <a:lstStyle/>
          <a:p>
            <a:r>
              <a:rPr lang="en-US" dirty="0"/>
              <a:t>What is the distribution of films by language?</a:t>
            </a:r>
            <a:endParaRPr lang="fo-FO" dirty="0"/>
          </a:p>
        </p:txBody>
      </p:sp>
      <p:sp>
        <p:nvSpPr>
          <p:cNvPr id="8" name="TextBox 7">
            <a:extLst>
              <a:ext uri="{FF2B5EF4-FFF2-40B4-BE49-F238E27FC236}">
                <a16:creationId xmlns:a16="http://schemas.microsoft.com/office/drawing/2014/main" id="{8A3B510B-D24A-4C23-9F6F-772A4337B2A0}"/>
              </a:ext>
            </a:extLst>
          </p:cNvPr>
          <p:cNvSpPr txBox="1"/>
          <p:nvPr/>
        </p:nvSpPr>
        <p:spPr>
          <a:xfrm>
            <a:off x="1" y="4673938"/>
            <a:ext cx="8813800" cy="1754326"/>
          </a:xfrm>
          <a:prstGeom prst="rect">
            <a:avLst/>
          </a:prstGeom>
          <a:noFill/>
        </p:spPr>
        <p:txBody>
          <a:bodyPr wrap="square">
            <a:spAutoFit/>
          </a:bodyPr>
          <a:lstStyle/>
          <a:p>
            <a:r>
              <a:rPr lang="en-US" b="1" u="sng" dirty="0"/>
              <a:t>Conclusion on Film Analysis </a:t>
            </a:r>
            <a:r>
              <a:rPr lang="en-US" b="1" dirty="0"/>
              <a:t>:</a:t>
            </a:r>
          </a:p>
          <a:p>
            <a:endParaRPr lang="en-US" b="1" dirty="0"/>
          </a:p>
          <a:p>
            <a:r>
              <a:rPr lang="en-US" dirty="0"/>
              <a:t>The analysis of film distribution by language reveals significant insights into the diversity and preferences within the inventory. Certain languages dominate the collection, indicating their popularity among customers. This data can inform decisions on future film acquisitions and marketing strategies to better cater to linguistic preferences and enhance customer satisfaction.</a:t>
            </a:r>
          </a:p>
        </p:txBody>
      </p:sp>
    </p:spTree>
    <p:extLst>
      <p:ext uri="{BB962C8B-B14F-4D97-AF65-F5344CB8AC3E}">
        <p14:creationId xmlns:p14="http://schemas.microsoft.com/office/powerpoint/2010/main" val="3057629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8AD0A0-8F1F-4C04-BA4A-B65B693046D2}"/>
              </a:ext>
            </a:extLst>
          </p:cNvPr>
          <p:cNvPicPr>
            <a:picLocks noChangeAspect="1"/>
          </p:cNvPicPr>
          <p:nvPr/>
        </p:nvPicPr>
        <p:blipFill>
          <a:blip r:embed="rId2"/>
          <a:stretch>
            <a:fillRect/>
          </a:stretch>
        </p:blipFill>
        <p:spPr>
          <a:xfrm>
            <a:off x="0" y="0"/>
            <a:ext cx="7425267" cy="6857999"/>
          </a:xfrm>
          <a:prstGeom prst="rect">
            <a:avLst/>
          </a:prstGeom>
        </p:spPr>
      </p:pic>
      <p:sp>
        <p:nvSpPr>
          <p:cNvPr id="5" name="TextBox 4">
            <a:extLst>
              <a:ext uri="{FF2B5EF4-FFF2-40B4-BE49-F238E27FC236}">
                <a16:creationId xmlns:a16="http://schemas.microsoft.com/office/drawing/2014/main" id="{B4461509-8605-49BE-9221-9A36E8337781}"/>
              </a:ext>
            </a:extLst>
          </p:cNvPr>
          <p:cNvSpPr txBox="1"/>
          <p:nvPr/>
        </p:nvSpPr>
        <p:spPr>
          <a:xfrm>
            <a:off x="7425267" y="-1"/>
            <a:ext cx="4673600" cy="1200329"/>
          </a:xfrm>
          <a:prstGeom prst="rect">
            <a:avLst/>
          </a:prstGeom>
          <a:noFill/>
        </p:spPr>
        <p:txBody>
          <a:bodyPr wrap="square">
            <a:spAutoFit/>
          </a:bodyPr>
          <a:lstStyle/>
          <a:p>
            <a:r>
              <a:rPr lang="en-US" dirty="0"/>
              <a:t>How does the rental revenue vary by country? How does the sales revenue vary by month? What is the distribution of sales by payment method (staff id)? </a:t>
            </a:r>
            <a:endParaRPr lang="fo-FO" dirty="0"/>
          </a:p>
        </p:txBody>
      </p:sp>
      <p:sp>
        <p:nvSpPr>
          <p:cNvPr id="6" name="Rectangle 1">
            <a:extLst>
              <a:ext uri="{FF2B5EF4-FFF2-40B4-BE49-F238E27FC236}">
                <a16:creationId xmlns:a16="http://schemas.microsoft.com/office/drawing/2014/main" id="{4EF151CB-E2E4-45F0-A7FA-A8FEF1C6FE98}"/>
              </a:ext>
            </a:extLst>
          </p:cNvPr>
          <p:cNvSpPr>
            <a:spLocks noChangeArrowheads="1"/>
          </p:cNvSpPr>
          <p:nvPr/>
        </p:nvSpPr>
        <p:spPr bwMode="auto">
          <a:xfrm>
            <a:off x="7425267" y="1518004"/>
            <a:ext cx="4424871" cy="437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o-FO" altLang="fo-FO" b="1" i="0" u="none" strike="noStrike" cap="none" normalizeH="0" baseline="0" dirty="0">
                <a:ln>
                  <a:noFill/>
                </a:ln>
                <a:solidFill>
                  <a:schemeClr val="tx1"/>
                </a:solidFill>
                <a:effectLst/>
              </a:rPr>
              <a:t>Financial Analysis Conclusion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o-FO" altLang="fo-FO"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o-FO" altLang="fo-FO" sz="1600" b="0" i="0" u="none" strike="noStrike" cap="none" normalizeH="0" baseline="0" dirty="0">
                <a:ln>
                  <a:noFill/>
                </a:ln>
                <a:solidFill>
                  <a:schemeClr val="tx1"/>
                </a:solidFill>
                <a:effectLst/>
              </a:rPr>
              <a:t>The financial analysis highlights several key insights. Rental revenue varies significantly by country, with certain regions contributing more substantially to overall earnings. Monthly sales revenue also fluctuates, with peaks typically observed in certain months, indicating potential seasonality in customer behavior. Additionally, the distribution of sales by payment method, categorized by staff ID, shows a diverse range of transaction handling across staff members, suggesting variations in staff performance and customer interactions. These insights are critical for optimizing pricing strategies, marketing campaigns, and resource allocation to maximize revenue.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o-FO" altLang="fo-F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8856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4D03BA-2E7B-4032-A7D0-2B4AB505D270}"/>
              </a:ext>
            </a:extLst>
          </p:cNvPr>
          <p:cNvPicPr>
            <a:picLocks noChangeAspect="1"/>
          </p:cNvPicPr>
          <p:nvPr/>
        </p:nvPicPr>
        <p:blipFill>
          <a:blip r:embed="rId2"/>
          <a:stretch>
            <a:fillRect/>
          </a:stretch>
        </p:blipFill>
        <p:spPr>
          <a:xfrm>
            <a:off x="0" y="-26377"/>
            <a:ext cx="9321801" cy="3894667"/>
          </a:xfrm>
          <a:prstGeom prst="rect">
            <a:avLst/>
          </a:prstGeom>
        </p:spPr>
      </p:pic>
      <p:sp>
        <p:nvSpPr>
          <p:cNvPr id="5" name="TextBox 4">
            <a:extLst>
              <a:ext uri="{FF2B5EF4-FFF2-40B4-BE49-F238E27FC236}">
                <a16:creationId xmlns:a16="http://schemas.microsoft.com/office/drawing/2014/main" id="{0DBEB018-940D-4EE0-9BB7-6BC14D3E1B68}"/>
              </a:ext>
            </a:extLst>
          </p:cNvPr>
          <p:cNvSpPr txBox="1"/>
          <p:nvPr/>
        </p:nvSpPr>
        <p:spPr>
          <a:xfrm>
            <a:off x="3048000" y="3105835"/>
            <a:ext cx="6096000" cy="646331"/>
          </a:xfrm>
          <a:prstGeom prst="rect">
            <a:avLst/>
          </a:prstGeom>
          <a:noFill/>
        </p:spPr>
        <p:txBody>
          <a:bodyPr wrap="square">
            <a:spAutoFit/>
          </a:bodyPr>
          <a:lstStyle/>
          <a:p>
            <a:r>
              <a:rPr lang="en-US" dirty="0"/>
              <a:t>What is the average rental duration by staff member? What is the distribution of staff by employment duration?</a:t>
            </a:r>
            <a:endParaRPr lang="fo-FO" dirty="0"/>
          </a:p>
        </p:txBody>
      </p:sp>
      <p:sp>
        <p:nvSpPr>
          <p:cNvPr id="7" name="TextBox 6">
            <a:extLst>
              <a:ext uri="{FF2B5EF4-FFF2-40B4-BE49-F238E27FC236}">
                <a16:creationId xmlns:a16="http://schemas.microsoft.com/office/drawing/2014/main" id="{DF15047F-A2E7-49E5-B5C3-34D2ACA72A16}"/>
              </a:ext>
            </a:extLst>
          </p:cNvPr>
          <p:cNvSpPr txBox="1"/>
          <p:nvPr/>
        </p:nvSpPr>
        <p:spPr>
          <a:xfrm>
            <a:off x="0" y="3894667"/>
            <a:ext cx="7670800" cy="646331"/>
          </a:xfrm>
          <a:prstGeom prst="rect">
            <a:avLst/>
          </a:prstGeom>
          <a:noFill/>
        </p:spPr>
        <p:txBody>
          <a:bodyPr wrap="square">
            <a:spAutoFit/>
          </a:bodyPr>
          <a:lstStyle/>
          <a:p>
            <a:r>
              <a:rPr lang="en-US" dirty="0"/>
              <a:t>What is the average rental duration by staff member? What is the distribution of staff by employment duration?</a:t>
            </a:r>
            <a:endParaRPr lang="fo-FO" dirty="0"/>
          </a:p>
        </p:txBody>
      </p:sp>
      <p:sp>
        <p:nvSpPr>
          <p:cNvPr id="2" name="Rectangle 1">
            <a:extLst>
              <a:ext uri="{FF2B5EF4-FFF2-40B4-BE49-F238E27FC236}">
                <a16:creationId xmlns:a16="http://schemas.microsoft.com/office/drawing/2014/main" id="{7E44B7C0-4C05-4CBA-A8F2-0D7A1430EC8F}"/>
              </a:ext>
            </a:extLst>
          </p:cNvPr>
          <p:cNvSpPr>
            <a:spLocks noChangeArrowheads="1"/>
          </p:cNvSpPr>
          <p:nvPr/>
        </p:nvSpPr>
        <p:spPr bwMode="auto">
          <a:xfrm>
            <a:off x="0" y="5046118"/>
            <a:ext cx="11983770"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o-FO" altLang="fo-FO" b="1" i="0" u="sng" strike="noStrike" cap="none" normalizeH="0" baseline="0" dirty="0">
                <a:ln>
                  <a:noFill/>
                </a:ln>
                <a:solidFill>
                  <a:schemeClr val="tx1"/>
                </a:solidFill>
                <a:effectLst/>
              </a:rPr>
              <a:t>Staff Analysis Conclusion: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o-FO" altLang="fo-FO" b="1" i="0" u="sng"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o-FO" altLang="fo-FO" sz="1600" b="0" i="0" u="none" strike="noStrike" cap="none" normalizeH="0" baseline="0" dirty="0">
                <a:ln>
                  <a:noFill/>
                </a:ln>
                <a:solidFill>
                  <a:schemeClr val="tx1"/>
                </a:solidFill>
                <a:effectLst/>
              </a:rPr>
              <a:t>The staff analysis reveals varying average rental durations managed by different staff members, indicating differences in efficiency or customer service techniques. Additionally, the distribution of staff by employment duration highlights the tenure and experience levels within the team. These insights can guide targeted training programs and performance improvement initiatives.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o-FO" altLang="fo-F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73305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C41D80-3FBC-4314-97B8-EF50C396B02A}"/>
              </a:ext>
            </a:extLst>
          </p:cNvPr>
          <p:cNvPicPr>
            <a:picLocks noChangeAspect="1"/>
          </p:cNvPicPr>
          <p:nvPr/>
        </p:nvPicPr>
        <p:blipFill rotWithShape="1">
          <a:blip r:embed="rId2"/>
          <a:srcRect l="-115" t="597" r="846" b="7886"/>
          <a:stretch/>
        </p:blipFill>
        <p:spPr>
          <a:xfrm>
            <a:off x="0" y="0"/>
            <a:ext cx="12192000" cy="6858000"/>
          </a:xfrm>
          <a:prstGeom prst="rect">
            <a:avLst/>
          </a:prstGeom>
        </p:spPr>
      </p:pic>
      <p:sp>
        <p:nvSpPr>
          <p:cNvPr id="6" name="TextBox 5">
            <a:extLst>
              <a:ext uri="{FF2B5EF4-FFF2-40B4-BE49-F238E27FC236}">
                <a16:creationId xmlns:a16="http://schemas.microsoft.com/office/drawing/2014/main" id="{3B4E833E-C526-43C1-9C30-89EA1CD8CB17}"/>
              </a:ext>
            </a:extLst>
          </p:cNvPr>
          <p:cNvSpPr txBox="1"/>
          <p:nvPr/>
        </p:nvSpPr>
        <p:spPr>
          <a:xfrm>
            <a:off x="1007533" y="685800"/>
            <a:ext cx="6002867" cy="1323439"/>
          </a:xfrm>
          <a:prstGeom prst="rect">
            <a:avLst/>
          </a:prstGeom>
          <a:noFill/>
        </p:spPr>
        <p:txBody>
          <a:bodyPr wrap="square" rtlCol="0">
            <a:spAutoFit/>
          </a:bodyPr>
          <a:lstStyle/>
          <a:p>
            <a:r>
              <a:rPr lang="en-US" sz="4000" b="1" dirty="0">
                <a:solidFill>
                  <a:schemeClr val="bg1"/>
                </a:solidFill>
              </a:rPr>
              <a:t>Exploratory Data Analysis Problem Statement</a:t>
            </a:r>
            <a:endParaRPr lang="fo-FO" sz="4000" b="1" dirty="0">
              <a:solidFill>
                <a:schemeClr val="bg1"/>
              </a:solidFill>
            </a:endParaRPr>
          </a:p>
        </p:txBody>
      </p:sp>
    </p:spTree>
    <p:extLst>
      <p:ext uri="{BB962C8B-B14F-4D97-AF65-F5344CB8AC3E}">
        <p14:creationId xmlns:p14="http://schemas.microsoft.com/office/powerpoint/2010/main" val="3189560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1D9361-A4AA-487C-B43C-B5586C449A80}"/>
              </a:ext>
            </a:extLst>
          </p:cNvPr>
          <p:cNvPicPr>
            <a:picLocks noChangeAspect="1"/>
          </p:cNvPicPr>
          <p:nvPr/>
        </p:nvPicPr>
        <p:blipFill>
          <a:blip r:embed="rId2"/>
          <a:stretch>
            <a:fillRect/>
          </a:stretch>
        </p:blipFill>
        <p:spPr>
          <a:xfrm>
            <a:off x="17417" y="0"/>
            <a:ext cx="12192000" cy="6858000"/>
          </a:xfrm>
          <a:prstGeom prst="rect">
            <a:avLst/>
          </a:prstGeom>
        </p:spPr>
      </p:pic>
    </p:spTree>
    <p:extLst>
      <p:ext uri="{BB962C8B-B14F-4D97-AF65-F5344CB8AC3E}">
        <p14:creationId xmlns:p14="http://schemas.microsoft.com/office/powerpoint/2010/main" val="3306484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3DDF57-287B-40F3-B9C1-5CDBFF36822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01344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EA4FBD-254C-46F5-9647-9E92FEC27030}"/>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927336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AF1A40-C0D7-48FA-8D75-3FB0245C8B57}"/>
              </a:ext>
            </a:extLst>
          </p:cNvPr>
          <p:cNvPicPr>
            <a:picLocks noChangeAspect="1"/>
          </p:cNvPicPr>
          <p:nvPr/>
        </p:nvPicPr>
        <p:blipFill>
          <a:blip r:embed="rId2"/>
          <a:stretch>
            <a:fillRect/>
          </a:stretch>
        </p:blipFill>
        <p:spPr>
          <a:xfrm>
            <a:off x="0" y="13811"/>
            <a:ext cx="12192000" cy="6830378"/>
          </a:xfrm>
          <a:prstGeom prst="rect">
            <a:avLst/>
          </a:prstGeom>
        </p:spPr>
      </p:pic>
    </p:spTree>
    <p:extLst>
      <p:ext uri="{BB962C8B-B14F-4D97-AF65-F5344CB8AC3E}">
        <p14:creationId xmlns:p14="http://schemas.microsoft.com/office/powerpoint/2010/main" val="415469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E8482A-D436-43CE-9E02-59AC106563D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49548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5" name="Title 4">
            <a:extLst>
              <a:ext uri="{FF2B5EF4-FFF2-40B4-BE49-F238E27FC236}">
                <a16:creationId xmlns:a16="http://schemas.microsoft.com/office/drawing/2014/main" id="{6331B841-EF88-4210-B95D-B20B2B39F9E6}"/>
              </a:ext>
            </a:extLst>
          </p:cNvPr>
          <p:cNvSpPr>
            <a:spLocks noGrp="1"/>
          </p:cNvSpPr>
          <p:nvPr>
            <p:ph type="title"/>
          </p:nvPr>
        </p:nvSpPr>
        <p:spPr>
          <a:xfrm>
            <a:off x="6434667" y="67733"/>
            <a:ext cx="4832890" cy="414867"/>
          </a:xfrm>
        </p:spPr>
        <p:txBody>
          <a:bodyPr>
            <a:normAutofit fontScale="90000"/>
          </a:bodyPr>
          <a:lstStyle/>
          <a:p>
            <a:r>
              <a:rPr lang="en-US" u="sng" dirty="0"/>
              <a:t>Overview</a:t>
            </a:r>
            <a:endParaRPr lang="fo-FO" u="sng" dirty="0"/>
          </a:p>
        </p:txBody>
      </p:sp>
      <p:sp>
        <p:nvSpPr>
          <p:cNvPr id="7" name="Content Placeholder 6">
            <a:extLst>
              <a:ext uri="{FF2B5EF4-FFF2-40B4-BE49-F238E27FC236}">
                <a16:creationId xmlns:a16="http://schemas.microsoft.com/office/drawing/2014/main" id="{B738D030-0D38-43F0-B222-3AEAE566F650}"/>
              </a:ext>
            </a:extLst>
          </p:cNvPr>
          <p:cNvSpPr>
            <a:spLocks noGrp="1"/>
          </p:cNvSpPr>
          <p:nvPr>
            <p:ph idx="1"/>
          </p:nvPr>
        </p:nvSpPr>
        <p:spPr>
          <a:xfrm>
            <a:off x="6096000" y="516467"/>
            <a:ext cx="6138333" cy="6197600"/>
          </a:xfrm>
        </p:spPr>
        <p:txBody>
          <a:bodyPr>
            <a:normAutofit/>
          </a:bodyPr>
          <a:lstStyle/>
          <a:p>
            <a:r>
              <a:rPr lang="en-US" sz="1200" b="0" i="0" dirty="0">
                <a:solidFill>
                  <a:schemeClr val="tx1"/>
                </a:solidFill>
                <a:effectLst/>
                <a:latin typeface="Segoe UI" panose="020B0502040204020203" pitchFamily="34" charset="0"/>
              </a:rPr>
              <a:t>The Sakila Movie Rental Database is a sample database simulates a movie rental store, containing tables for customers, films, inventory, rentals, staff, payments, and more. The database is designed to help businesses analyze and manage movie rental operations, customer interactions, and financial transactions.</a:t>
            </a:r>
          </a:p>
          <a:p>
            <a:pPr algn="l"/>
            <a:r>
              <a:rPr lang="en-US" sz="1200" b="1" i="1" u="sng" dirty="0">
                <a:solidFill>
                  <a:schemeClr val="tx1"/>
                </a:solidFill>
                <a:effectLst/>
                <a:latin typeface="Segoe UI" panose="020B0502040204020203" pitchFamily="34" charset="0"/>
              </a:rPr>
              <a:t>Components of the Database</a:t>
            </a:r>
            <a:endParaRPr lang="en-US" sz="1200" b="0" i="0" dirty="0">
              <a:solidFill>
                <a:schemeClr val="tx1"/>
              </a:solidFill>
              <a:effectLst/>
              <a:latin typeface="Segoe UI" panose="020B0502040204020203" pitchFamily="34" charset="0"/>
            </a:endParaRPr>
          </a:p>
          <a:p>
            <a:pPr algn="l"/>
            <a:r>
              <a:rPr lang="en-US" sz="1200" b="1" i="0" dirty="0">
                <a:solidFill>
                  <a:schemeClr val="tx1"/>
                </a:solidFill>
                <a:effectLst/>
                <a:latin typeface="Segoe UI" panose="020B0502040204020203" pitchFamily="34" charset="0"/>
              </a:rPr>
              <a:t>1.Tables and Relationships</a:t>
            </a:r>
            <a:r>
              <a:rPr lang="en-US" sz="1200" b="0" i="0" dirty="0">
                <a:solidFill>
                  <a:schemeClr val="tx1"/>
                </a:solidFill>
                <a:effectLst/>
                <a:latin typeface="Segoe UI" panose="020B0502040204020203" pitchFamily="34" charset="0"/>
              </a:rPr>
              <a:t>: Sakila database consists of multiple tables interconnected through relationships:</a:t>
            </a:r>
          </a:p>
          <a:p>
            <a:pPr algn="l"/>
            <a:r>
              <a:rPr lang="en-US" sz="1200" b="0" i="0" dirty="0">
                <a:solidFill>
                  <a:schemeClr val="tx1"/>
                </a:solidFill>
                <a:effectLst/>
                <a:latin typeface="Segoe UI" panose="020B0502040204020203" pitchFamily="34" charset="0"/>
              </a:rPr>
              <a:t>Actor, Film, Category, Inventory, Rental, Customer, Payment, Staff, Store, Address, City and Country.</a:t>
            </a:r>
          </a:p>
          <a:p>
            <a:pPr algn="l"/>
            <a:r>
              <a:rPr lang="en-US" sz="1200" b="1" i="0" dirty="0">
                <a:solidFill>
                  <a:schemeClr val="tx1"/>
                </a:solidFill>
                <a:effectLst/>
                <a:latin typeface="Segoe UI" panose="020B0502040204020203" pitchFamily="34" charset="0"/>
              </a:rPr>
              <a:t>2.Data Relationships</a:t>
            </a:r>
            <a:r>
              <a:rPr lang="en-US" sz="1200" b="0" i="0" dirty="0">
                <a:solidFill>
                  <a:schemeClr val="tx1"/>
                </a:solidFill>
                <a:effectLst/>
                <a:latin typeface="Segoe UI" panose="020B0502040204020203" pitchFamily="34" charset="0"/>
              </a:rPr>
              <a:t>: Tables are linked through primary and foreign key relationships, enabling complex queries to analyze customer behavior, film popularity, staff performance, and financial metrics.</a:t>
            </a:r>
          </a:p>
          <a:p>
            <a:pPr algn="l"/>
            <a:r>
              <a:rPr lang="en-US" sz="1200" b="1" i="0" dirty="0">
                <a:solidFill>
                  <a:schemeClr val="tx1"/>
                </a:solidFill>
                <a:effectLst/>
                <a:latin typeface="Segoe UI" panose="020B0502040204020203" pitchFamily="34" charset="0"/>
              </a:rPr>
              <a:t>3.Database Schema</a:t>
            </a:r>
            <a:r>
              <a:rPr lang="en-US" sz="1200" b="0" i="0" dirty="0">
                <a:solidFill>
                  <a:schemeClr val="tx1"/>
                </a:solidFill>
                <a:effectLst/>
                <a:latin typeface="Segoe UI" panose="020B0502040204020203" pitchFamily="34" charset="0"/>
              </a:rPr>
              <a:t>: The schema defines the structure of the database, including tables, columns, and relationships. It provides a blueprint for how data is organized and accessed.</a:t>
            </a:r>
          </a:p>
          <a:p>
            <a:r>
              <a:rPr lang="en-US" sz="1400" b="1" i="1" u="sng" dirty="0">
                <a:solidFill>
                  <a:schemeClr val="tx1"/>
                </a:solidFill>
                <a:effectLst/>
              </a:rPr>
              <a:t>Project Goals</a:t>
            </a:r>
            <a:endParaRPr lang="en-US" sz="1400" b="1" dirty="0">
              <a:solidFill>
                <a:schemeClr val="tx1"/>
              </a:solidFill>
              <a:effectLst/>
            </a:endParaRPr>
          </a:p>
          <a:p>
            <a:r>
              <a:rPr lang="en-US" sz="1200" b="1" dirty="0">
                <a:solidFill>
                  <a:schemeClr val="tx1"/>
                </a:solidFill>
                <a:effectLst/>
                <a:latin typeface="Segoe UI" panose="020B0502040204020203" pitchFamily="34" charset="0"/>
                <a:cs typeface="Segoe UI" panose="020B0502040204020203" pitchFamily="34" charset="0"/>
              </a:rPr>
              <a:t>Data Analysis</a:t>
            </a:r>
            <a:r>
              <a:rPr lang="en-US" sz="1200" dirty="0">
                <a:solidFill>
                  <a:schemeClr val="tx1"/>
                </a:solidFill>
                <a:effectLst/>
                <a:latin typeface="Segoe UI" panose="020B0502040204020203" pitchFamily="34" charset="0"/>
                <a:cs typeface="Segoe UI" panose="020B0502040204020203" pitchFamily="34" charset="0"/>
              </a:rPr>
              <a:t>: Generate insights into customer behavior, film popularity, and store performance.</a:t>
            </a:r>
          </a:p>
          <a:p>
            <a:r>
              <a:rPr lang="en-US" sz="1200" b="1" dirty="0">
                <a:solidFill>
                  <a:schemeClr val="tx1"/>
                </a:solidFill>
                <a:effectLst/>
                <a:latin typeface="Segoe UI" panose="020B0502040204020203" pitchFamily="34" charset="0"/>
                <a:cs typeface="Segoe UI" panose="020B0502040204020203" pitchFamily="34" charset="0"/>
              </a:rPr>
              <a:t>Business Intelligence</a:t>
            </a:r>
            <a:r>
              <a:rPr lang="en-US" sz="1200" dirty="0">
                <a:solidFill>
                  <a:schemeClr val="tx1"/>
                </a:solidFill>
                <a:effectLst/>
                <a:latin typeface="Segoe UI" panose="020B0502040204020203" pitchFamily="34" charset="0"/>
                <a:cs typeface="Segoe UI" panose="020B0502040204020203" pitchFamily="34" charset="0"/>
              </a:rPr>
              <a:t>: Support strategic decision-making based on rental trends and financial performance.</a:t>
            </a:r>
          </a:p>
          <a:p>
            <a:r>
              <a:rPr lang="en-US" sz="1200" b="1" dirty="0">
                <a:solidFill>
                  <a:schemeClr val="tx1"/>
                </a:solidFill>
                <a:effectLst/>
                <a:latin typeface="Segoe UI" panose="020B0502040204020203" pitchFamily="34" charset="0"/>
                <a:cs typeface="Segoe UI" panose="020B0502040204020203" pitchFamily="34" charset="0"/>
              </a:rPr>
              <a:t>Operational Optimization</a:t>
            </a:r>
            <a:r>
              <a:rPr lang="en-US" sz="1200" dirty="0">
                <a:solidFill>
                  <a:schemeClr val="tx1"/>
                </a:solidFill>
                <a:effectLst/>
                <a:latin typeface="Segoe UI" panose="020B0502040204020203" pitchFamily="34" charset="0"/>
                <a:cs typeface="Segoe UI" panose="020B0502040204020203" pitchFamily="34" charset="0"/>
              </a:rPr>
              <a:t>: Enhance operational efficiency through better resource allocation and inventory management.</a:t>
            </a:r>
          </a:p>
          <a:p>
            <a:pPr marL="36900" indent="0">
              <a:buNone/>
            </a:pPr>
            <a:endParaRPr lang="en-US" sz="1200" b="0" i="0" dirty="0">
              <a:solidFill>
                <a:schemeClr val="tx1"/>
              </a:solidFill>
              <a:effectLst/>
              <a:latin typeface="Segoe UI" panose="020B0502040204020203" pitchFamily="34" charset="0"/>
            </a:endParaRPr>
          </a:p>
          <a:p>
            <a:endParaRPr lang="fo-FO" sz="1200" dirty="0">
              <a:solidFill>
                <a:schemeClr val="tx1"/>
              </a:solidFill>
            </a:endParaRPr>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22B662-6632-441A-8A38-EB24DF2B24B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14820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8A16A6-ED11-4996-B71A-72A7907BD667}"/>
              </a:ext>
            </a:extLst>
          </p:cNvPr>
          <p:cNvPicPr>
            <a:picLocks noChangeAspect="1"/>
          </p:cNvPicPr>
          <p:nvPr/>
        </p:nvPicPr>
        <p:blipFill>
          <a:blip r:embed="rId2"/>
          <a:stretch>
            <a:fillRect/>
          </a:stretch>
        </p:blipFill>
        <p:spPr>
          <a:xfrm>
            <a:off x="0" y="-1"/>
            <a:ext cx="12192000" cy="6917267"/>
          </a:xfrm>
          <a:prstGeom prst="rect">
            <a:avLst/>
          </a:prstGeom>
        </p:spPr>
      </p:pic>
    </p:spTree>
    <p:extLst>
      <p:ext uri="{BB962C8B-B14F-4D97-AF65-F5344CB8AC3E}">
        <p14:creationId xmlns:p14="http://schemas.microsoft.com/office/powerpoint/2010/main" val="367433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2BAAEC-128B-4441-80E0-A037B30231D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82825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031CA0-C336-4713-9718-CE9C0BADA3F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79010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AF4DB2-63C9-4EF9-9A77-BB5C9CC93AD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63457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C275238-22CE-4221-BCC2-4377842D3BD7}"/>
              </a:ext>
            </a:extLst>
          </p:cNvPr>
          <p:cNvSpPr txBox="1"/>
          <p:nvPr/>
        </p:nvSpPr>
        <p:spPr>
          <a:xfrm>
            <a:off x="0" y="0"/>
            <a:ext cx="6096000" cy="276999"/>
          </a:xfrm>
          <a:prstGeom prst="rect">
            <a:avLst/>
          </a:prstGeom>
          <a:noFill/>
        </p:spPr>
        <p:txBody>
          <a:bodyPr wrap="square">
            <a:spAutoFit/>
          </a:bodyPr>
          <a:lstStyle/>
          <a:p>
            <a:r>
              <a:rPr lang="en-US" sz="1200" b="0" i="0" u="none" strike="noStrike" dirty="0">
                <a:effectLst/>
                <a:latin typeface="Plus Jakarta Sans"/>
              </a:rPr>
              <a:t>11. What are the demographics and preferences of the highest-spending customers?</a:t>
            </a:r>
            <a:r>
              <a:rPr lang="en-US" sz="1200" dirty="0"/>
              <a:t> </a:t>
            </a:r>
            <a:endParaRPr lang="fo-FO" sz="1200" dirty="0"/>
          </a:p>
        </p:txBody>
      </p:sp>
      <p:sp>
        <p:nvSpPr>
          <p:cNvPr id="10" name="TextBox 9">
            <a:extLst>
              <a:ext uri="{FF2B5EF4-FFF2-40B4-BE49-F238E27FC236}">
                <a16:creationId xmlns:a16="http://schemas.microsoft.com/office/drawing/2014/main" id="{26046DA5-A96F-439C-B79A-9EA1A2FB706E}"/>
              </a:ext>
            </a:extLst>
          </p:cNvPr>
          <p:cNvSpPr txBox="1"/>
          <p:nvPr/>
        </p:nvSpPr>
        <p:spPr>
          <a:xfrm>
            <a:off x="3936274" y="412157"/>
            <a:ext cx="3402875" cy="5632311"/>
          </a:xfrm>
          <a:prstGeom prst="rect">
            <a:avLst/>
          </a:prstGeom>
          <a:noFill/>
        </p:spPr>
        <p:txBody>
          <a:bodyPr wrap="square">
            <a:spAutoFit/>
          </a:bodyPr>
          <a:lstStyle/>
          <a:p>
            <a:r>
              <a:rPr lang="fo-FO" sz="1800" u="none" strike="noStrike" dirty="0">
                <a:effectLst/>
              </a:rPr>
              <a:t> </a:t>
            </a:r>
            <a:r>
              <a:rPr lang="fo-FO" sz="900" u="none" strike="noStrike" dirty="0">
                <a:effectLst/>
              </a:rPr>
              <a:t>COUNT(r.rental_id) AS rental_count</a:t>
            </a:r>
            <a:br>
              <a:rPr lang="fo-FO" sz="900" u="none" strike="noStrike" dirty="0">
                <a:effectLst/>
              </a:rPr>
            </a:br>
            <a:r>
              <a:rPr lang="fo-FO" sz="900" u="none" strike="noStrike" dirty="0">
                <a:effectLst/>
              </a:rPr>
              <a:t>    FROM</a:t>
            </a:r>
            <a:br>
              <a:rPr lang="fo-FO" sz="900" u="none" strike="noStrike" dirty="0">
                <a:effectLst/>
              </a:rPr>
            </a:br>
            <a:r>
              <a:rPr lang="fo-FO" sz="900" u="none" strike="noStrike" dirty="0">
                <a:effectLst/>
              </a:rPr>
              <a:t>        rentat r</a:t>
            </a:r>
            <a:br>
              <a:rPr lang="fo-FO" sz="900" u="none" strike="noStrike" dirty="0">
                <a:effectLst/>
              </a:rPr>
            </a:br>
            <a:r>
              <a:rPr lang="fo-FO" sz="900" u="none" strike="noStrike" dirty="0">
                <a:effectLst/>
              </a:rPr>
              <a:t>    INNER JOIN</a:t>
            </a:r>
            <a:br>
              <a:rPr lang="fo-FO" sz="900" u="none" strike="noStrike" dirty="0">
                <a:effectLst/>
              </a:rPr>
            </a:br>
            <a:r>
              <a:rPr lang="fo-FO" sz="900" u="none" strike="noStrike" dirty="0">
                <a:effectLst/>
              </a:rPr>
              <a:t>        inventory i ON r.inventory_id = i.inventory_id</a:t>
            </a:r>
            <a:br>
              <a:rPr lang="fo-FO" sz="900" u="none" strike="noStrike" dirty="0">
                <a:effectLst/>
              </a:rPr>
            </a:br>
            <a:r>
              <a:rPr lang="fo-FO" sz="900" u="none" strike="noStrike" dirty="0">
                <a:effectLst/>
              </a:rPr>
              <a:t>    INNER JOIN</a:t>
            </a:r>
            <a:br>
              <a:rPr lang="fo-FO" sz="900" u="none" strike="noStrike" dirty="0">
                <a:effectLst/>
              </a:rPr>
            </a:br>
            <a:r>
              <a:rPr lang="fo-FO" sz="900" u="none" strike="noStrike" dirty="0">
                <a:effectLst/>
              </a:rPr>
              <a:t>        film f ON i.film_id = f.film_id</a:t>
            </a:r>
            <a:br>
              <a:rPr lang="fo-FO" sz="900" u="none" strike="noStrike" dirty="0">
                <a:effectLst/>
              </a:rPr>
            </a:br>
            <a:r>
              <a:rPr lang="fo-FO" sz="900" u="none" strike="noStrike" dirty="0">
                <a:effectLst/>
              </a:rPr>
              <a:t>    INNER JOIN</a:t>
            </a:r>
            <a:br>
              <a:rPr lang="fo-FO" sz="900" u="none" strike="noStrike" dirty="0">
                <a:effectLst/>
              </a:rPr>
            </a:br>
            <a:r>
              <a:rPr lang="fo-FO" sz="900" u="none" strike="noStrike" dirty="0">
                <a:effectLst/>
              </a:rPr>
              <a:t>        film_category fc ON f.film_id = fc.film_id</a:t>
            </a:r>
            <a:br>
              <a:rPr lang="fo-FO" sz="900" u="none" strike="noStrike" dirty="0">
                <a:effectLst/>
              </a:rPr>
            </a:br>
            <a:r>
              <a:rPr lang="fo-FO" sz="900" u="none" strike="noStrike" dirty="0">
                <a:effectLst/>
              </a:rPr>
              <a:t>    INNER JOIN</a:t>
            </a:r>
            <a:br>
              <a:rPr lang="fo-FO" sz="900" u="none" strike="noStrike" dirty="0">
                <a:effectLst/>
              </a:rPr>
            </a:br>
            <a:r>
              <a:rPr lang="fo-FO" sz="900" u="none" strike="noStrike" dirty="0">
                <a:effectLst/>
              </a:rPr>
              <a:t>        category c ON fc.category_id = c.category_id</a:t>
            </a:r>
            <a:br>
              <a:rPr lang="fo-FO" sz="900" u="none" strike="noStrike" dirty="0">
                <a:effectLst/>
              </a:rPr>
            </a:br>
            <a:r>
              <a:rPr lang="fo-FO" sz="900" u="none" strike="noStrike" dirty="0">
                <a:effectLst/>
              </a:rPr>
              <a:t>    INNER JOIN</a:t>
            </a:r>
            <a:br>
              <a:rPr lang="fo-FO" sz="900" u="none" strike="noStrike" dirty="0">
                <a:effectLst/>
              </a:rPr>
            </a:br>
            <a:r>
              <a:rPr lang="fo-FO" sz="900" u="none" strike="noStrike" dirty="0">
                <a:effectLst/>
              </a:rPr>
              <a:t>        language l ON f.language_id = l.language_id</a:t>
            </a:r>
            <a:br>
              <a:rPr lang="fo-FO" sz="900" u="none" strike="noStrike" dirty="0">
                <a:effectLst/>
              </a:rPr>
            </a:br>
            <a:r>
              <a:rPr lang="fo-FO" sz="900" u="none" strike="noStrike" dirty="0">
                <a:effectLst/>
              </a:rPr>
              <a:t>    GROUP BY</a:t>
            </a:r>
            <a:br>
              <a:rPr lang="fo-FO" sz="900" u="none" strike="noStrike" dirty="0">
                <a:effectLst/>
              </a:rPr>
            </a:br>
            <a:r>
              <a:rPr lang="fo-FO" sz="900" u="none" strike="noStrike" dirty="0">
                <a:effectLst/>
              </a:rPr>
              <a:t>        r.customer_id, fc.category_id, f.language_id, c.name, l.name</a:t>
            </a:r>
            <a:br>
              <a:rPr lang="fo-FO" sz="900" u="none" strike="noStrike" dirty="0">
                <a:effectLst/>
              </a:rPr>
            </a:br>
            <a:r>
              <a:rPr lang="fo-FO" sz="900" u="none" strike="noStrike" dirty="0">
                <a:effectLst/>
              </a:rPr>
              <a:t>),</a:t>
            </a:r>
            <a:br>
              <a:rPr lang="fo-FO" sz="900" u="none" strike="noStrike" dirty="0">
                <a:effectLst/>
              </a:rPr>
            </a:br>
            <a:r>
              <a:rPr lang="fo-FO" sz="900" u="none" strike="noStrike" dirty="0">
                <a:effectLst/>
              </a:rPr>
              <a:t>CustomerDemographicsPreferences AS (</a:t>
            </a:r>
            <a:br>
              <a:rPr lang="fo-FO" sz="900" u="none" strike="noStrike" dirty="0">
                <a:effectLst/>
              </a:rPr>
            </a:br>
            <a:r>
              <a:rPr lang="fo-FO" sz="900" u="none" strike="noStrike" dirty="0">
                <a:effectLst/>
              </a:rPr>
              <a:t>    SELECT</a:t>
            </a:r>
            <a:br>
              <a:rPr lang="fo-FO" sz="900" u="none" strike="noStrike" dirty="0">
                <a:effectLst/>
              </a:rPr>
            </a:br>
            <a:r>
              <a:rPr lang="fo-FO" sz="900" u="none" strike="noStrike" dirty="0">
                <a:effectLst/>
              </a:rPr>
              <a:t>        tsc.customer_id,</a:t>
            </a:r>
            <a:br>
              <a:rPr lang="fo-FO" sz="900" u="none" strike="noStrike" dirty="0">
                <a:effectLst/>
              </a:rPr>
            </a:br>
            <a:r>
              <a:rPr lang="fo-FO" sz="900" u="none" strike="noStrike" dirty="0">
                <a:effectLst/>
              </a:rPr>
              <a:t>        cd.first_name,</a:t>
            </a:r>
            <a:br>
              <a:rPr lang="fo-FO" sz="900" u="none" strike="noStrike" dirty="0">
                <a:effectLst/>
              </a:rPr>
            </a:br>
            <a:r>
              <a:rPr lang="fo-FO" sz="900" u="none" strike="noStrike" dirty="0">
                <a:effectLst/>
              </a:rPr>
              <a:t>        cd.last_name,</a:t>
            </a:r>
            <a:br>
              <a:rPr lang="fo-FO" sz="900" u="none" strike="noStrike" dirty="0">
                <a:effectLst/>
              </a:rPr>
            </a:br>
            <a:r>
              <a:rPr lang="fo-FO" sz="900" u="none" strike="noStrike" dirty="0">
                <a:effectLst/>
              </a:rPr>
              <a:t>        cd.email,</a:t>
            </a:r>
            <a:br>
              <a:rPr lang="fo-FO" sz="900" u="none" strike="noStrike" dirty="0">
                <a:effectLst/>
              </a:rPr>
            </a:br>
            <a:r>
              <a:rPr lang="fo-FO" sz="900" u="none" strike="noStrike" dirty="0">
                <a:effectLst/>
              </a:rPr>
              <a:t>        cd.city_id,</a:t>
            </a:r>
            <a:br>
              <a:rPr lang="fo-FO" sz="900" u="none" strike="noStrike" dirty="0">
                <a:effectLst/>
              </a:rPr>
            </a:br>
            <a:r>
              <a:rPr lang="fo-FO" sz="900" u="none" strike="noStrike" dirty="0">
                <a:effectLst/>
              </a:rPr>
              <a:t>        cd.address,</a:t>
            </a:r>
            <a:br>
              <a:rPr lang="fo-FO" sz="900" u="none" strike="noStrike" dirty="0">
                <a:effectLst/>
              </a:rPr>
            </a:br>
            <a:r>
              <a:rPr lang="fo-FO" sz="900" u="none" strike="noStrike" dirty="0">
                <a:effectLst/>
              </a:rPr>
              <a:t>        cd.age_group,</a:t>
            </a:r>
            <a:br>
              <a:rPr lang="fo-FO" sz="900" u="none" strike="noStrike" dirty="0">
                <a:effectLst/>
              </a:rPr>
            </a:br>
            <a:r>
              <a:rPr lang="fo-FO" sz="900" u="none" strike="noStrike" dirty="0">
                <a:effectLst/>
              </a:rPr>
              <a:t>        tsc.total_spent,</a:t>
            </a:r>
            <a:br>
              <a:rPr lang="fo-FO" sz="900" u="none" strike="noStrike" dirty="0">
                <a:effectLst/>
              </a:rPr>
            </a:br>
            <a:r>
              <a:rPr lang="fo-FO" sz="900" u="none" strike="noStrike" dirty="0">
                <a:effectLst/>
              </a:rPr>
              <a:t>        cp.category_name,</a:t>
            </a:r>
            <a:br>
              <a:rPr lang="fo-FO" sz="900" u="none" strike="noStrike" dirty="0">
                <a:effectLst/>
              </a:rPr>
            </a:br>
            <a:r>
              <a:rPr lang="fo-FO" sz="900" u="none" strike="noStrike" dirty="0">
                <a:effectLst/>
              </a:rPr>
              <a:t>        cp.language_name,</a:t>
            </a:r>
            <a:br>
              <a:rPr lang="fo-FO" sz="900" u="none" strike="noStrike" dirty="0">
                <a:effectLst/>
              </a:rPr>
            </a:br>
            <a:r>
              <a:rPr lang="fo-FO" sz="900" u="none" strike="noStrike" dirty="0">
                <a:effectLst/>
              </a:rPr>
              <a:t>        cp.rental_count</a:t>
            </a:r>
            <a:br>
              <a:rPr lang="fo-FO" sz="900" u="none" strike="noStrike" dirty="0">
                <a:effectLst/>
              </a:rPr>
            </a:br>
            <a:r>
              <a:rPr lang="fo-FO" sz="900" u="none" strike="noStrike" dirty="0">
                <a:effectLst/>
              </a:rPr>
              <a:t>    FROM</a:t>
            </a:r>
            <a:br>
              <a:rPr lang="fo-FO" sz="900" u="none" strike="noStrike" dirty="0">
                <a:effectLst/>
              </a:rPr>
            </a:br>
            <a:r>
              <a:rPr lang="fo-FO" sz="900" u="none" strike="noStrike" dirty="0">
                <a:effectLst/>
              </a:rPr>
              <a:t>        TopSpendingCustomers tsc</a:t>
            </a:r>
            <a:br>
              <a:rPr lang="fo-FO" sz="900" u="none" strike="noStrike" dirty="0">
                <a:effectLst/>
              </a:rPr>
            </a:br>
            <a:r>
              <a:rPr lang="fo-FO" sz="900" u="none" strike="noStrike" dirty="0">
                <a:effectLst/>
              </a:rPr>
              <a:t>    INNER JOIN</a:t>
            </a:r>
            <a:br>
              <a:rPr lang="fo-FO" sz="900" u="none" strike="noStrike" dirty="0">
                <a:effectLst/>
              </a:rPr>
            </a:br>
            <a:r>
              <a:rPr lang="fo-FO" sz="900" u="none" strike="noStrike" dirty="0">
                <a:effectLst/>
              </a:rPr>
              <a:t>        CustomerDemographics cd ON tsc.customer_id = cd.customer_id</a:t>
            </a:r>
            <a:br>
              <a:rPr lang="fo-FO" sz="900" u="none" strike="noStrike" dirty="0">
                <a:effectLst/>
              </a:rPr>
            </a:br>
            <a:r>
              <a:rPr lang="fo-FO" sz="900" u="none" strike="noStrike" dirty="0">
                <a:effectLst/>
              </a:rPr>
              <a:t>    INNER JOIN</a:t>
            </a:r>
            <a:br>
              <a:rPr lang="fo-FO" sz="900" u="none" strike="noStrike" dirty="0">
                <a:effectLst/>
              </a:rPr>
            </a:br>
            <a:r>
              <a:rPr lang="fo-FO" sz="900" u="none" strike="noStrike" dirty="0">
                <a:effectLst/>
              </a:rPr>
              <a:t>        CustomerPreferences cp ON tsc.customer_id = cp.customer_id</a:t>
            </a:r>
            <a:br>
              <a:rPr lang="fo-FO" sz="900" u="none" strike="noStrike" dirty="0">
                <a:effectLst/>
              </a:rPr>
            </a:br>
            <a:r>
              <a:rPr lang="fo-FO" sz="900" u="none" strike="noStrike" dirty="0">
                <a:effectLst/>
              </a:rPr>
              <a:t>)</a:t>
            </a:r>
            <a:br>
              <a:rPr lang="fo-FO" sz="900" u="none" strike="noStrike" dirty="0">
                <a:effectLst/>
              </a:rPr>
            </a:br>
            <a:r>
              <a:rPr lang="fo-FO" sz="900" u="none" strike="noStrike" dirty="0">
                <a:effectLst/>
              </a:rPr>
              <a:t>SELECT *</a:t>
            </a:r>
            <a:br>
              <a:rPr lang="fo-FO" sz="900" u="none" strike="noStrike" dirty="0">
                <a:effectLst/>
              </a:rPr>
            </a:br>
            <a:r>
              <a:rPr lang="fo-FO" sz="900" u="none" strike="noStrike" dirty="0">
                <a:effectLst/>
              </a:rPr>
              <a:t>FROM CustomerDemographicsPreferences</a:t>
            </a:r>
            <a:br>
              <a:rPr lang="fo-FO" sz="900" u="none" strike="noStrike" dirty="0">
                <a:effectLst/>
              </a:rPr>
            </a:br>
            <a:r>
              <a:rPr lang="fo-FO" sz="900" u="none" strike="noStrike" dirty="0">
                <a:effectLst/>
              </a:rPr>
              <a:t>ORDER BY total_spent DESC, rental_count DESC;</a:t>
            </a:r>
            <a:endParaRPr lang="fo-FO" sz="900" dirty="0"/>
          </a:p>
        </p:txBody>
      </p:sp>
      <p:sp>
        <p:nvSpPr>
          <p:cNvPr id="12" name="TextBox 11">
            <a:extLst>
              <a:ext uri="{FF2B5EF4-FFF2-40B4-BE49-F238E27FC236}">
                <a16:creationId xmlns:a16="http://schemas.microsoft.com/office/drawing/2014/main" id="{AB165CA7-209E-445B-8BD6-7CFA7450CCDD}"/>
              </a:ext>
            </a:extLst>
          </p:cNvPr>
          <p:cNvSpPr txBox="1"/>
          <p:nvPr/>
        </p:nvSpPr>
        <p:spPr>
          <a:xfrm>
            <a:off x="0" y="200296"/>
            <a:ext cx="3936274" cy="7017306"/>
          </a:xfrm>
          <a:prstGeom prst="rect">
            <a:avLst/>
          </a:prstGeom>
          <a:noFill/>
        </p:spPr>
        <p:txBody>
          <a:bodyPr wrap="square">
            <a:spAutoFit/>
          </a:bodyPr>
          <a:lstStyle/>
          <a:p>
            <a:r>
              <a:rPr lang="fo-FO" sz="900" u="none" strike="noStrike" dirty="0">
                <a:effectLst/>
              </a:rPr>
              <a:t>Use sakila_movie_rental_analysis;</a:t>
            </a:r>
            <a:br>
              <a:rPr lang="fo-FO" sz="900" u="none" strike="noStrike" dirty="0">
                <a:effectLst/>
              </a:rPr>
            </a:br>
            <a:br>
              <a:rPr lang="fo-FO" sz="900" u="none" strike="noStrike" dirty="0">
                <a:effectLst/>
              </a:rPr>
            </a:br>
            <a:r>
              <a:rPr lang="fo-FO" sz="900" u="none" strike="noStrike" dirty="0">
                <a:effectLst/>
              </a:rPr>
              <a:t>WITH CustomerSpending AS (</a:t>
            </a:r>
            <a:br>
              <a:rPr lang="fo-FO" sz="900" u="none" strike="noStrike" dirty="0">
                <a:effectLst/>
              </a:rPr>
            </a:br>
            <a:r>
              <a:rPr lang="fo-FO" sz="900" u="none" strike="noStrike" dirty="0">
                <a:effectLst/>
              </a:rPr>
              <a:t>    SELECT</a:t>
            </a:r>
            <a:br>
              <a:rPr lang="fo-FO" sz="900" u="none" strike="noStrike" dirty="0">
                <a:effectLst/>
              </a:rPr>
            </a:br>
            <a:r>
              <a:rPr lang="fo-FO" sz="900" u="none" strike="noStrike" dirty="0">
                <a:effectLst/>
              </a:rPr>
              <a:t>        p.customer_id,</a:t>
            </a:r>
            <a:br>
              <a:rPr lang="fo-FO" sz="900" u="none" strike="noStrike" dirty="0">
                <a:effectLst/>
              </a:rPr>
            </a:br>
            <a:r>
              <a:rPr lang="fo-FO" sz="900" u="none" strike="noStrike" dirty="0">
                <a:effectLst/>
              </a:rPr>
              <a:t>        SUM(p.amount) AS total_spent</a:t>
            </a:r>
            <a:br>
              <a:rPr lang="fo-FO" sz="900" u="none" strike="noStrike" dirty="0">
                <a:effectLst/>
              </a:rPr>
            </a:br>
            <a:r>
              <a:rPr lang="fo-FO" sz="900" u="none" strike="noStrike" dirty="0">
                <a:effectLst/>
              </a:rPr>
              <a:t>    FROM</a:t>
            </a:r>
            <a:br>
              <a:rPr lang="fo-FO" sz="900" u="none" strike="noStrike" dirty="0">
                <a:effectLst/>
              </a:rPr>
            </a:br>
            <a:r>
              <a:rPr lang="fo-FO" sz="900" u="none" strike="noStrike" dirty="0">
                <a:effectLst/>
              </a:rPr>
              <a:t>        payment p</a:t>
            </a:r>
            <a:br>
              <a:rPr lang="fo-FO" sz="900" u="none" strike="noStrike" dirty="0">
                <a:effectLst/>
              </a:rPr>
            </a:br>
            <a:r>
              <a:rPr lang="fo-FO" sz="900" u="none" strike="noStrike" dirty="0">
                <a:effectLst/>
              </a:rPr>
              <a:t>    GROUP BY</a:t>
            </a:r>
            <a:br>
              <a:rPr lang="fo-FO" sz="900" u="none" strike="noStrike" dirty="0">
                <a:effectLst/>
              </a:rPr>
            </a:br>
            <a:r>
              <a:rPr lang="fo-FO" sz="900" u="none" strike="noStrike" dirty="0">
                <a:effectLst/>
              </a:rPr>
              <a:t>        p.customer_id</a:t>
            </a:r>
            <a:br>
              <a:rPr lang="fo-FO" sz="900" u="none" strike="noStrike" dirty="0">
                <a:effectLst/>
              </a:rPr>
            </a:br>
            <a:r>
              <a:rPr lang="fo-FO" sz="900" u="none" strike="noStrike" dirty="0">
                <a:effectLst/>
              </a:rPr>
              <a:t>),</a:t>
            </a:r>
            <a:br>
              <a:rPr lang="fo-FO" sz="900" u="none" strike="noStrike" dirty="0">
                <a:effectLst/>
              </a:rPr>
            </a:br>
            <a:r>
              <a:rPr lang="fo-FO" sz="900" u="none" strike="noStrike" dirty="0">
                <a:effectLst/>
              </a:rPr>
              <a:t>TopSpendingCustomers AS (</a:t>
            </a:r>
            <a:br>
              <a:rPr lang="fo-FO" sz="900" u="none" strike="noStrike" dirty="0">
                <a:effectLst/>
              </a:rPr>
            </a:br>
            <a:r>
              <a:rPr lang="fo-FO" sz="900" u="none" strike="noStrike" dirty="0">
                <a:effectLst/>
              </a:rPr>
              <a:t>    SELECT</a:t>
            </a:r>
            <a:br>
              <a:rPr lang="fo-FO" sz="900" u="none" strike="noStrike" dirty="0">
                <a:effectLst/>
              </a:rPr>
            </a:br>
            <a:r>
              <a:rPr lang="fo-FO" sz="900" u="none" strike="noStrike" dirty="0">
                <a:effectLst/>
              </a:rPr>
              <a:t>        cs.customer_id,</a:t>
            </a:r>
            <a:br>
              <a:rPr lang="fo-FO" sz="900" u="none" strike="noStrike" dirty="0">
                <a:effectLst/>
              </a:rPr>
            </a:br>
            <a:r>
              <a:rPr lang="fo-FO" sz="900" u="none" strike="noStrike" dirty="0">
                <a:effectLst/>
              </a:rPr>
              <a:t>        cs.total_spent</a:t>
            </a:r>
            <a:br>
              <a:rPr lang="fo-FO" sz="900" u="none" strike="noStrike" dirty="0">
                <a:effectLst/>
              </a:rPr>
            </a:br>
            <a:r>
              <a:rPr lang="fo-FO" sz="900" u="none" strike="noStrike" dirty="0">
                <a:effectLst/>
              </a:rPr>
              <a:t>    FROM</a:t>
            </a:r>
            <a:br>
              <a:rPr lang="fo-FO" sz="900" u="none" strike="noStrike" dirty="0">
                <a:effectLst/>
              </a:rPr>
            </a:br>
            <a:r>
              <a:rPr lang="fo-FO" sz="900" u="none" strike="noStrike" dirty="0">
                <a:effectLst/>
              </a:rPr>
              <a:t>        CustomerSpending cs</a:t>
            </a:r>
            <a:br>
              <a:rPr lang="fo-FO" sz="900" u="none" strike="noStrike" dirty="0">
                <a:effectLst/>
              </a:rPr>
            </a:br>
            <a:r>
              <a:rPr lang="fo-FO" sz="900" u="none" strike="noStrike" dirty="0">
                <a:effectLst/>
              </a:rPr>
              <a:t>    ORDER BY</a:t>
            </a:r>
            <a:br>
              <a:rPr lang="fo-FO" sz="900" u="none" strike="noStrike" dirty="0">
                <a:effectLst/>
              </a:rPr>
            </a:br>
            <a:r>
              <a:rPr lang="fo-FO" sz="900" u="none" strike="noStrike" dirty="0">
                <a:effectLst/>
              </a:rPr>
              <a:t>        cs.total_spent DESC</a:t>
            </a:r>
            <a:br>
              <a:rPr lang="fo-FO" sz="900" u="none" strike="noStrike" dirty="0">
                <a:effectLst/>
              </a:rPr>
            </a:br>
            <a:r>
              <a:rPr lang="fo-FO" sz="900" u="none" strike="noStrike" dirty="0">
                <a:effectLst/>
              </a:rPr>
              <a:t>    LIMIT 10</a:t>
            </a:r>
            <a:br>
              <a:rPr lang="fo-FO" sz="900" u="none" strike="noStrike" dirty="0">
                <a:effectLst/>
              </a:rPr>
            </a:br>
            <a:r>
              <a:rPr lang="fo-FO" sz="900" u="none" strike="noStrike" dirty="0">
                <a:effectLst/>
              </a:rPr>
              <a:t>),</a:t>
            </a:r>
            <a:br>
              <a:rPr lang="fo-FO" sz="900" u="none" strike="noStrike" dirty="0">
                <a:effectLst/>
              </a:rPr>
            </a:br>
            <a:r>
              <a:rPr lang="fo-FO" sz="900" u="none" strike="noStrike" dirty="0">
                <a:effectLst/>
              </a:rPr>
              <a:t>CustomerDemographics AS (</a:t>
            </a:r>
            <a:br>
              <a:rPr lang="fo-FO" sz="900" u="none" strike="noStrike" dirty="0">
                <a:effectLst/>
              </a:rPr>
            </a:br>
            <a:r>
              <a:rPr lang="fo-FO" sz="900" u="none" strike="noStrike" dirty="0">
                <a:effectLst/>
              </a:rPr>
              <a:t>    SELECT</a:t>
            </a:r>
            <a:br>
              <a:rPr lang="fo-FO" sz="900" u="none" strike="noStrike" dirty="0">
                <a:effectLst/>
              </a:rPr>
            </a:br>
            <a:r>
              <a:rPr lang="fo-FO" sz="900" u="none" strike="noStrike" dirty="0">
                <a:effectLst/>
              </a:rPr>
              <a:t>        cu.customer_id,</a:t>
            </a:r>
            <a:br>
              <a:rPr lang="fo-FO" sz="900" u="none" strike="noStrike" dirty="0">
                <a:effectLst/>
              </a:rPr>
            </a:br>
            <a:r>
              <a:rPr lang="fo-FO" sz="900" u="none" strike="noStrike" dirty="0">
                <a:effectLst/>
              </a:rPr>
              <a:t>        cu.first_name,</a:t>
            </a:r>
            <a:br>
              <a:rPr lang="fo-FO" sz="900" u="none" strike="noStrike" dirty="0">
                <a:effectLst/>
              </a:rPr>
            </a:br>
            <a:r>
              <a:rPr lang="fo-FO" sz="900" u="none" strike="noStrike" dirty="0">
                <a:effectLst/>
              </a:rPr>
              <a:t>        cu.last_name,</a:t>
            </a:r>
            <a:br>
              <a:rPr lang="fo-FO" sz="900" u="none" strike="noStrike" dirty="0">
                <a:effectLst/>
              </a:rPr>
            </a:br>
            <a:r>
              <a:rPr lang="fo-FO" sz="900" u="none" strike="noStrike" dirty="0">
                <a:effectLst/>
              </a:rPr>
              <a:t>        cu.email,</a:t>
            </a:r>
            <a:br>
              <a:rPr lang="fo-FO" sz="900" u="none" strike="noStrike" dirty="0">
                <a:effectLst/>
              </a:rPr>
            </a:br>
            <a:r>
              <a:rPr lang="fo-FO" sz="900" u="none" strike="noStrike" dirty="0">
                <a:effectLst/>
              </a:rPr>
              <a:t>        a.city_id,</a:t>
            </a:r>
            <a:br>
              <a:rPr lang="fo-FO" sz="900" u="none" strike="noStrike" dirty="0">
                <a:effectLst/>
              </a:rPr>
            </a:br>
            <a:r>
              <a:rPr lang="fo-FO" sz="900" u="none" strike="noStrike" dirty="0">
                <a:effectLst/>
              </a:rPr>
              <a:t>        a.address,</a:t>
            </a:r>
            <a:br>
              <a:rPr lang="fo-FO" sz="900" u="none" strike="noStrike" dirty="0">
                <a:effectLst/>
              </a:rPr>
            </a:br>
            <a:r>
              <a:rPr lang="fo-FO" sz="900" u="none" strike="noStrike" dirty="0">
                <a:effectLst/>
              </a:rPr>
              <a:t>        CASE</a:t>
            </a:r>
            <a:br>
              <a:rPr lang="fo-FO" sz="900" u="none" strike="noStrike" dirty="0">
                <a:effectLst/>
              </a:rPr>
            </a:br>
            <a:r>
              <a:rPr lang="fo-FO" sz="900" u="none" strike="noStrike" dirty="0">
                <a:effectLst/>
              </a:rPr>
              <a:t>            WHEN TIMESTAMPDIFF(YEAR, cu.create_date, CURDATE()) &lt; 18 THEN 'Under 18'</a:t>
            </a:r>
            <a:br>
              <a:rPr lang="fo-FO" sz="900" u="none" strike="noStrike" dirty="0">
                <a:effectLst/>
              </a:rPr>
            </a:br>
            <a:r>
              <a:rPr lang="fo-FO" sz="900" u="none" strike="noStrike" dirty="0">
                <a:effectLst/>
              </a:rPr>
              <a:t>            WHEN TIMESTAMPDIFF(YEAR, cu.create_date, CURDATE()) BETWEEN 18 AND 30 THEN '18-30'</a:t>
            </a:r>
            <a:br>
              <a:rPr lang="fo-FO" sz="900" u="none" strike="noStrike" dirty="0">
                <a:effectLst/>
              </a:rPr>
            </a:br>
            <a:r>
              <a:rPr lang="fo-FO" sz="900" u="none" strike="noStrike" dirty="0">
                <a:effectLst/>
              </a:rPr>
              <a:t>            WHEN TIMESTAMPDIFF(YEAR, cu.create_date, CURDATE()) BETWEEN 31 AND 45 THEN '31-45'</a:t>
            </a:r>
            <a:br>
              <a:rPr lang="fo-FO" sz="900" u="none" strike="noStrike" dirty="0">
                <a:effectLst/>
              </a:rPr>
            </a:br>
            <a:r>
              <a:rPr lang="fo-FO" sz="900" u="none" strike="noStrike" dirty="0">
                <a:effectLst/>
              </a:rPr>
              <a:t>            ELSE 'Over 45'</a:t>
            </a:r>
            <a:br>
              <a:rPr lang="fo-FO" sz="900" u="none" strike="noStrike" dirty="0">
                <a:effectLst/>
              </a:rPr>
            </a:br>
            <a:r>
              <a:rPr lang="fo-FO" sz="900" u="none" strike="noStrike" dirty="0">
                <a:effectLst/>
              </a:rPr>
              <a:t>        END AS age_group</a:t>
            </a:r>
            <a:br>
              <a:rPr lang="fo-FO" sz="900" u="none" strike="noStrike" dirty="0">
                <a:effectLst/>
              </a:rPr>
            </a:br>
            <a:r>
              <a:rPr lang="fo-FO" sz="900" u="none" strike="noStrike" dirty="0">
                <a:effectLst/>
              </a:rPr>
              <a:t>    FROM</a:t>
            </a:r>
            <a:br>
              <a:rPr lang="fo-FO" sz="900" u="none" strike="noStrike" dirty="0">
                <a:effectLst/>
              </a:rPr>
            </a:br>
            <a:r>
              <a:rPr lang="fo-FO" sz="900" u="none" strike="noStrike" dirty="0">
                <a:effectLst/>
              </a:rPr>
              <a:t>        customer cu</a:t>
            </a:r>
            <a:br>
              <a:rPr lang="fo-FO" sz="900" u="none" strike="noStrike" dirty="0">
                <a:effectLst/>
              </a:rPr>
            </a:br>
            <a:r>
              <a:rPr lang="fo-FO" sz="900" u="none" strike="noStrike" dirty="0">
                <a:effectLst/>
              </a:rPr>
              <a:t>    INNER JOIN</a:t>
            </a:r>
            <a:br>
              <a:rPr lang="fo-FO" sz="900" u="none" strike="noStrike" dirty="0">
                <a:effectLst/>
              </a:rPr>
            </a:br>
            <a:r>
              <a:rPr lang="fo-FO" sz="900" u="none" strike="noStrike" dirty="0">
                <a:effectLst/>
              </a:rPr>
              <a:t>        address a ON cu.address_id = a.address_id</a:t>
            </a:r>
            <a:br>
              <a:rPr lang="fo-FO" sz="900" u="none" strike="noStrike" dirty="0">
                <a:effectLst/>
              </a:rPr>
            </a:br>
            <a:r>
              <a:rPr lang="fo-FO" sz="900" u="none" strike="noStrike" dirty="0">
                <a:effectLst/>
              </a:rPr>
              <a:t>),</a:t>
            </a:r>
            <a:br>
              <a:rPr lang="fo-FO" sz="900" u="none" strike="noStrike" dirty="0">
                <a:effectLst/>
              </a:rPr>
            </a:br>
            <a:r>
              <a:rPr lang="fo-FO" sz="900" u="none" strike="noStrike" dirty="0">
                <a:effectLst/>
              </a:rPr>
              <a:t>CustomerPreferences AS (</a:t>
            </a:r>
            <a:br>
              <a:rPr lang="fo-FO" sz="900" u="none" strike="noStrike" dirty="0">
                <a:effectLst/>
              </a:rPr>
            </a:br>
            <a:r>
              <a:rPr lang="fo-FO" sz="900" u="none" strike="noStrike" dirty="0">
                <a:effectLst/>
              </a:rPr>
              <a:t>    SELECT</a:t>
            </a:r>
            <a:br>
              <a:rPr lang="fo-FO" sz="900" u="none" strike="noStrike" dirty="0">
                <a:effectLst/>
              </a:rPr>
            </a:br>
            <a:r>
              <a:rPr lang="fo-FO" sz="900" u="none" strike="noStrike" dirty="0">
                <a:effectLst/>
              </a:rPr>
              <a:t>        r.customer_id,</a:t>
            </a:r>
            <a:br>
              <a:rPr lang="fo-FO" sz="900" u="none" strike="noStrike" dirty="0">
                <a:effectLst/>
              </a:rPr>
            </a:br>
            <a:r>
              <a:rPr lang="fo-FO" sz="900" u="none" strike="noStrike" dirty="0">
                <a:effectLst/>
              </a:rPr>
              <a:t>        fc.category_id,</a:t>
            </a:r>
            <a:br>
              <a:rPr lang="fo-FO" sz="900" u="none" strike="noStrike" dirty="0">
                <a:effectLst/>
              </a:rPr>
            </a:br>
            <a:r>
              <a:rPr lang="fo-FO" sz="900" u="none" strike="noStrike" dirty="0">
                <a:effectLst/>
              </a:rPr>
              <a:t>        c.name AS category_name,</a:t>
            </a:r>
            <a:br>
              <a:rPr lang="fo-FO" sz="900" u="none" strike="noStrike" dirty="0">
                <a:effectLst/>
              </a:rPr>
            </a:br>
            <a:r>
              <a:rPr lang="fo-FO" sz="900" u="none" strike="noStrike" dirty="0">
                <a:effectLst/>
              </a:rPr>
              <a:t>        f.language_id,</a:t>
            </a:r>
            <a:br>
              <a:rPr lang="fo-FO" sz="900" u="none" strike="noStrike" dirty="0">
                <a:effectLst/>
              </a:rPr>
            </a:br>
            <a:r>
              <a:rPr lang="fo-FO" sz="900" u="none" strike="noStrike" dirty="0">
                <a:effectLst/>
              </a:rPr>
              <a:t>        l.name AS language_name,</a:t>
            </a:r>
            <a:endParaRPr lang="fo-FO" sz="900" dirty="0"/>
          </a:p>
        </p:txBody>
      </p:sp>
      <p:pic>
        <p:nvPicPr>
          <p:cNvPr id="16" name="Picture 15">
            <a:extLst>
              <a:ext uri="{FF2B5EF4-FFF2-40B4-BE49-F238E27FC236}">
                <a16:creationId xmlns:a16="http://schemas.microsoft.com/office/drawing/2014/main" id="{12620349-7ED1-49FC-B926-97BB6999010D}"/>
              </a:ext>
            </a:extLst>
          </p:cNvPr>
          <p:cNvPicPr>
            <a:picLocks noChangeAspect="1"/>
          </p:cNvPicPr>
          <p:nvPr/>
        </p:nvPicPr>
        <p:blipFill>
          <a:blip r:embed="rId2"/>
          <a:stretch>
            <a:fillRect/>
          </a:stretch>
        </p:blipFill>
        <p:spPr>
          <a:xfrm>
            <a:off x="7158329" y="1"/>
            <a:ext cx="5033671" cy="3944982"/>
          </a:xfrm>
          <a:prstGeom prst="rect">
            <a:avLst/>
          </a:prstGeom>
        </p:spPr>
      </p:pic>
      <p:pic>
        <p:nvPicPr>
          <p:cNvPr id="18" name="Picture 17">
            <a:extLst>
              <a:ext uri="{FF2B5EF4-FFF2-40B4-BE49-F238E27FC236}">
                <a16:creationId xmlns:a16="http://schemas.microsoft.com/office/drawing/2014/main" id="{F6455E04-84E3-42D9-A785-64923517EB5E}"/>
              </a:ext>
            </a:extLst>
          </p:cNvPr>
          <p:cNvPicPr>
            <a:picLocks noChangeAspect="1"/>
          </p:cNvPicPr>
          <p:nvPr/>
        </p:nvPicPr>
        <p:blipFill>
          <a:blip r:embed="rId3"/>
          <a:stretch>
            <a:fillRect/>
          </a:stretch>
        </p:blipFill>
        <p:spPr>
          <a:xfrm>
            <a:off x="7158328" y="3944982"/>
            <a:ext cx="5033671" cy="2913017"/>
          </a:xfrm>
          <a:prstGeom prst="rect">
            <a:avLst/>
          </a:prstGeom>
        </p:spPr>
      </p:pic>
    </p:spTree>
    <p:extLst>
      <p:ext uri="{BB962C8B-B14F-4D97-AF65-F5344CB8AC3E}">
        <p14:creationId xmlns:p14="http://schemas.microsoft.com/office/powerpoint/2010/main" val="3531249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357F7C-265E-4194-A3DB-DAE5DD18F96D}"/>
              </a:ext>
            </a:extLst>
          </p:cNvPr>
          <p:cNvPicPr>
            <a:picLocks noChangeAspect="1"/>
          </p:cNvPicPr>
          <p:nvPr/>
        </p:nvPicPr>
        <p:blipFill>
          <a:blip r:embed="rId3"/>
          <a:stretch>
            <a:fillRect/>
          </a:stretch>
        </p:blipFill>
        <p:spPr>
          <a:xfrm>
            <a:off x="7730067" y="0"/>
            <a:ext cx="4461933" cy="6858000"/>
          </a:xfrm>
          <a:prstGeom prst="rect">
            <a:avLst/>
          </a:prstGeom>
        </p:spPr>
      </p:pic>
      <p:graphicFrame>
        <p:nvGraphicFramePr>
          <p:cNvPr id="6" name="Table 5">
            <a:extLst>
              <a:ext uri="{FF2B5EF4-FFF2-40B4-BE49-F238E27FC236}">
                <a16:creationId xmlns:a16="http://schemas.microsoft.com/office/drawing/2014/main" id="{09023E74-7CAD-423E-B9CF-0581D45EF329}"/>
              </a:ext>
            </a:extLst>
          </p:cNvPr>
          <p:cNvGraphicFramePr>
            <a:graphicFrameLocks noGrp="1"/>
          </p:cNvGraphicFramePr>
          <p:nvPr>
            <p:extLst>
              <p:ext uri="{D42A27DB-BD31-4B8C-83A1-F6EECF244321}">
                <p14:modId xmlns:p14="http://schemas.microsoft.com/office/powerpoint/2010/main" val="3849887528"/>
              </p:ext>
            </p:extLst>
          </p:nvPr>
        </p:nvGraphicFramePr>
        <p:xfrm>
          <a:off x="0" y="276999"/>
          <a:ext cx="4093029" cy="7196854"/>
        </p:xfrm>
        <a:graphic>
          <a:graphicData uri="http://schemas.openxmlformats.org/drawingml/2006/table">
            <a:tbl>
              <a:tblPr>
                <a:tableStyleId>{5C22544A-7EE6-4342-B048-85BDC9FD1C3A}</a:tableStyleId>
              </a:tblPr>
              <a:tblGrid>
                <a:gridCol w="4093029">
                  <a:extLst>
                    <a:ext uri="{9D8B030D-6E8A-4147-A177-3AD203B41FA5}">
                      <a16:colId xmlns:a16="http://schemas.microsoft.com/office/drawing/2014/main" val="935912844"/>
                    </a:ext>
                  </a:extLst>
                </a:gridCol>
              </a:tblGrid>
              <a:tr h="6581001">
                <a:tc>
                  <a:txBody>
                    <a:bodyPr/>
                    <a:lstStyle/>
                    <a:p>
                      <a:pPr algn="ctr" fontAlgn="b"/>
                      <a:r>
                        <a:rPr lang="fo-FO" sz="800" u="none" strike="noStrike" dirty="0">
                          <a:effectLst/>
                        </a:rPr>
                        <a:t>Use sakila_movie_rental_analysis;</a:t>
                      </a:r>
                      <a:br>
                        <a:rPr lang="fo-FO" sz="800" u="none" strike="noStrike" dirty="0">
                          <a:effectLst/>
                        </a:rPr>
                      </a:br>
                      <a:br>
                        <a:rPr lang="fo-FO" sz="800" u="none" strike="noStrike" dirty="0">
                          <a:effectLst/>
                        </a:rPr>
                      </a:br>
                      <a:r>
                        <a:rPr lang="fo-FO" sz="800" u="none" strike="noStrike" dirty="0">
                          <a:effectLst/>
                        </a:rPr>
                        <a:t>WITH InventoryAvailability AS (</a:t>
                      </a:r>
                      <a:br>
                        <a:rPr lang="fo-FO" sz="800" u="none" strike="noStrike" dirty="0">
                          <a:effectLst/>
                        </a:rPr>
                      </a:br>
                      <a:r>
                        <a:rPr lang="fo-FO" sz="800" u="none" strike="noStrike" dirty="0">
                          <a:effectLst/>
                        </a:rPr>
                        <a:t>    SELECT</a:t>
                      </a:r>
                      <a:br>
                        <a:rPr lang="fo-FO" sz="800" u="none" strike="noStrike" dirty="0">
                          <a:effectLst/>
                        </a:rPr>
                      </a:br>
                      <a:r>
                        <a:rPr lang="fo-FO" sz="800" u="none" strike="noStrike" dirty="0">
                          <a:effectLst/>
                        </a:rPr>
                        <a:t>        i.film_id,</a:t>
                      </a:r>
                      <a:br>
                        <a:rPr lang="fo-FO" sz="800" u="none" strike="noStrike" dirty="0">
                          <a:effectLst/>
                        </a:rPr>
                      </a:br>
                      <a:r>
                        <a:rPr lang="fo-FO" sz="800" u="none" strike="noStrike" dirty="0">
                          <a:effectLst/>
                        </a:rPr>
                        <a:t>        COUNT(i.inventory_id) AS available_inventory</a:t>
                      </a:r>
                      <a:br>
                        <a:rPr lang="fo-FO" sz="800" u="none" strike="noStrike" dirty="0">
                          <a:effectLst/>
                        </a:rPr>
                      </a:br>
                      <a:r>
                        <a:rPr lang="fo-FO" sz="800" u="none" strike="noStrike" dirty="0">
                          <a:effectLst/>
                        </a:rPr>
                        <a:t>    FROM</a:t>
                      </a:r>
                      <a:br>
                        <a:rPr lang="fo-FO" sz="800" u="none" strike="noStrike" dirty="0">
                          <a:effectLst/>
                        </a:rPr>
                      </a:br>
                      <a:r>
                        <a:rPr lang="fo-FO" sz="800" u="none" strike="noStrike" dirty="0">
                          <a:effectLst/>
                        </a:rPr>
                        <a:t>        inventory i</a:t>
                      </a:r>
                      <a:br>
                        <a:rPr lang="fo-FO" sz="800" u="none" strike="noStrike" dirty="0">
                          <a:effectLst/>
                        </a:rPr>
                      </a:br>
                      <a:r>
                        <a:rPr lang="fo-FO" sz="800" u="none" strike="noStrike" dirty="0">
                          <a:effectLst/>
                        </a:rPr>
                        <a:t>    LEFT JOIN rentat r ON i.inventory_id = r.inventory_id AND r.return_date IS NULL</a:t>
                      </a:r>
                      <a:br>
                        <a:rPr lang="fo-FO" sz="800" u="none" strike="noStrike" dirty="0">
                          <a:effectLst/>
                        </a:rPr>
                      </a:br>
                      <a:r>
                        <a:rPr lang="fo-FO" sz="800" u="none" strike="noStrike" dirty="0">
                          <a:effectLst/>
                        </a:rPr>
                        <a:t>    GROUP BY</a:t>
                      </a:r>
                      <a:br>
                        <a:rPr lang="fo-FO" sz="800" u="none" strike="noStrike" dirty="0">
                          <a:effectLst/>
                        </a:rPr>
                      </a:br>
                      <a:r>
                        <a:rPr lang="fo-FO" sz="800" u="none" strike="noStrike" dirty="0">
                          <a:effectLst/>
                        </a:rPr>
                        <a:t>        i.film_id</a:t>
                      </a:r>
                      <a:br>
                        <a:rPr lang="fo-FO" sz="800" u="none" strike="noStrike" dirty="0">
                          <a:effectLst/>
                        </a:rPr>
                      </a:br>
                      <a:r>
                        <a:rPr lang="fo-FO" sz="800" u="none" strike="noStrike" dirty="0">
                          <a:effectLst/>
                        </a:rPr>
                        <a:t>),</a:t>
                      </a:r>
                      <a:br>
                        <a:rPr lang="fo-FO" sz="800" u="none" strike="noStrike" dirty="0">
                          <a:effectLst/>
                        </a:rPr>
                      </a:br>
                      <a:r>
                        <a:rPr lang="fo-FO" sz="800" u="none" strike="noStrike" dirty="0">
                          <a:effectLst/>
                        </a:rPr>
                        <a:t>CustomerRepeatRentals AS (</a:t>
                      </a:r>
                      <a:br>
                        <a:rPr lang="fo-FO" sz="800" u="none" strike="noStrike" dirty="0">
                          <a:effectLst/>
                        </a:rPr>
                      </a:br>
                      <a:r>
                        <a:rPr lang="fo-FO" sz="800" u="none" strike="noStrike" dirty="0">
                          <a:effectLst/>
                        </a:rPr>
                        <a:t>    SELECT</a:t>
                      </a:r>
                      <a:br>
                        <a:rPr lang="fo-FO" sz="800" u="none" strike="noStrike" dirty="0">
                          <a:effectLst/>
                        </a:rPr>
                      </a:br>
                      <a:r>
                        <a:rPr lang="fo-FO" sz="800" u="none" strike="noStrike" dirty="0">
                          <a:effectLst/>
                        </a:rPr>
                        <a:t>        r.customer_id,</a:t>
                      </a:r>
                      <a:br>
                        <a:rPr lang="fo-FO" sz="800" u="none" strike="noStrike" dirty="0">
                          <a:effectLst/>
                        </a:rPr>
                      </a:br>
                      <a:r>
                        <a:rPr lang="fo-FO" sz="800" u="none" strike="noStrike" dirty="0">
                          <a:effectLst/>
                        </a:rPr>
                        <a:t>        f.film_id,</a:t>
                      </a:r>
                      <a:br>
                        <a:rPr lang="fo-FO" sz="800" u="none" strike="noStrike" dirty="0">
                          <a:effectLst/>
                        </a:rPr>
                      </a:br>
                      <a:r>
                        <a:rPr lang="fo-FO" sz="800" u="none" strike="noStrike" dirty="0">
                          <a:effectLst/>
                        </a:rPr>
                        <a:t>        COUNT(r.rental_id) AS rental_count</a:t>
                      </a:r>
                      <a:br>
                        <a:rPr lang="fo-FO" sz="800" u="none" strike="noStrike" dirty="0">
                          <a:effectLst/>
                        </a:rPr>
                      </a:br>
                      <a:r>
                        <a:rPr lang="fo-FO" sz="800" u="none" strike="noStrike" dirty="0">
                          <a:effectLst/>
                        </a:rPr>
                        <a:t>    FROM</a:t>
                      </a:r>
                      <a:br>
                        <a:rPr lang="fo-FO" sz="800" u="none" strike="noStrike" dirty="0">
                          <a:effectLst/>
                        </a:rPr>
                      </a:br>
                      <a:r>
                        <a:rPr lang="fo-FO" sz="800" u="none" strike="noStrike" dirty="0">
                          <a:effectLst/>
                        </a:rPr>
                        <a:t>        rentat r</a:t>
                      </a:r>
                      <a:br>
                        <a:rPr lang="fo-FO" sz="800" u="none" strike="noStrike" dirty="0">
                          <a:effectLst/>
                        </a:rPr>
                      </a:br>
                      <a:r>
                        <a:rPr lang="fo-FO" sz="800" u="none" strike="noStrike" dirty="0">
                          <a:effectLst/>
                        </a:rPr>
                        <a:t>    INNER JOIN inventory i ON r.inventory_id = i.inventory_id</a:t>
                      </a:r>
                      <a:br>
                        <a:rPr lang="fo-FO" sz="800" u="none" strike="noStrike" dirty="0">
                          <a:effectLst/>
                        </a:rPr>
                      </a:br>
                      <a:r>
                        <a:rPr lang="fo-FO" sz="800" u="none" strike="noStrike" dirty="0">
                          <a:effectLst/>
                        </a:rPr>
                        <a:t>    INNER JOIN film f ON i.film_id = f.film_id</a:t>
                      </a:r>
                      <a:br>
                        <a:rPr lang="fo-FO" sz="800" u="none" strike="noStrike" dirty="0">
                          <a:effectLst/>
                        </a:rPr>
                      </a:br>
                      <a:r>
                        <a:rPr lang="fo-FO" sz="800" u="none" strike="noStrike" dirty="0">
                          <a:effectLst/>
                        </a:rPr>
                        <a:t>    GROUP BY</a:t>
                      </a:r>
                      <a:br>
                        <a:rPr lang="fo-FO" sz="800" u="none" strike="noStrike" dirty="0">
                          <a:effectLst/>
                        </a:rPr>
                      </a:br>
                      <a:r>
                        <a:rPr lang="fo-FO" sz="800" u="none" strike="noStrike" dirty="0">
                          <a:effectLst/>
                        </a:rPr>
                        <a:t>        r.customer_id, f.film_id</a:t>
                      </a:r>
                      <a:br>
                        <a:rPr lang="fo-FO" sz="800" u="none" strike="noStrike" dirty="0">
                          <a:effectLst/>
                        </a:rPr>
                      </a:br>
                      <a:r>
                        <a:rPr lang="fo-FO" sz="800" u="none" strike="noStrike" dirty="0">
                          <a:effectLst/>
                        </a:rPr>
                        <a:t>    HAVING rental_count &gt; 1</a:t>
                      </a:r>
                      <a:br>
                        <a:rPr lang="fo-FO" sz="800" u="none" strike="noStrike" dirty="0">
                          <a:effectLst/>
                        </a:rPr>
                      </a:br>
                      <a:r>
                        <a:rPr lang="fo-FO" sz="800" u="none" strike="noStrike" dirty="0">
                          <a:effectLst/>
                        </a:rPr>
                        <a:t>),</a:t>
                      </a:r>
                      <a:br>
                        <a:rPr lang="fo-FO" sz="800" u="none" strike="noStrike" dirty="0">
                          <a:effectLst/>
                        </a:rPr>
                      </a:br>
                      <a:r>
                        <a:rPr lang="fo-FO" sz="800" u="none" strike="noStrike" dirty="0">
                          <a:effectLst/>
                        </a:rPr>
                        <a:t>FilmCustomerSatisfaction AS (</a:t>
                      </a:r>
                      <a:br>
                        <a:rPr lang="fo-FO" sz="800" u="none" strike="noStrike" dirty="0">
                          <a:effectLst/>
                        </a:rPr>
                      </a:br>
                      <a:r>
                        <a:rPr lang="fo-FO" sz="800" u="none" strike="noStrike" dirty="0">
                          <a:effectLst/>
                        </a:rPr>
                        <a:t>    SELECT</a:t>
                      </a:r>
                      <a:br>
                        <a:rPr lang="fo-FO" sz="800" u="none" strike="noStrike" dirty="0">
                          <a:effectLst/>
                        </a:rPr>
                      </a:br>
                      <a:r>
                        <a:rPr lang="fo-FO" sz="800" u="none" strike="noStrike" dirty="0">
                          <a:effectLst/>
                        </a:rPr>
                        <a:t>        f.film_id,</a:t>
                      </a:r>
                      <a:br>
                        <a:rPr lang="fo-FO" sz="800" u="none" strike="noStrike" dirty="0">
                          <a:effectLst/>
                        </a:rPr>
                      </a:br>
                      <a:r>
                        <a:rPr lang="fo-FO" sz="800" u="none" strike="noStrike" dirty="0">
                          <a:effectLst/>
                        </a:rPr>
                        <a:t>        f.title,</a:t>
                      </a:r>
                      <a:br>
                        <a:rPr lang="fo-FO" sz="800" u="none" strike="noStrike" dirty="0">
                          <a:effectLst/>
                        </a:rPr>
                      </a:br>
                      <a:r>
                        <a:rPr lang="fo-FO" sz="800" u="none" strike="noStrike" dirty="0">
                          <a:effectLst/>
                        </a:rPr>
                        <a:t>        COUNT(crr.customer_id) AS repeat_customers,</a:t>
                      </a:r>
                      <a:br>
                        <a:rPr lang="fo-FO" sz="800" u="none" strike="noStrike" dirty="0">
                          <a:effectLst/>
                        </a:rPr>
                      </a:br>
                      <a:r>
                        <a:rPr lang="fo-FO" sz="800" u="none" strike="noStrike" dirty="0">
                          <a:effectLst/>
                        </a:rPr>
                        <a:t>        AVG(crr.rental_count) AS avg_rentals_per_customer</a:t>
                      </a:r>
                      <a:br>
                        <a:rPr lang="fo-FO" sz="800" u="none" strike="noStrike" dirty="0">
                          <a:effectLst/>
                        </a:rPr>
                      </a:br>
                      <a:r>
                        <a:rPr lang="fo-FO" sz="800" u="none" strike="noStrike" dirty="0">
                          <a:effectLst/>
                        </a:rPr>
                        <a:t>    FROM</a:t>
                      </a:r>
                      <a:br>
                        <a:rPr lang="fo-FO" sz="800" u="none" strike="noStrike" dirty="0">
                          <a:effectLst/>
                        </a:rPr>
                      </a:br>
                      <a:r>
                        <a:rPr lang="fo-FO" sz="800" u="none" strike="noStrike" dirty="0">
                          <a:effectLst/>
                        </a:rPr>
                        <a:t>        film f</a:t>
                      </a:r>
                      <a:br>
                        <a:rPr lang="fo-FO" sz="800" u="none" strike="noStrike" dirty="0">
                          <a:effectLst/>
                        </a:rPr>
                      </a:br>
                      <a:r>
                        <a:rPr lang="fo-FO" sz="800" u="none" strike="noStrike" dirty="0">
                          <a:effectLst/>
                        </a:rPr>
                        <a:t>    LEFT JOIN CustomerRepeatRentals crr ON f.film_id = crr.film_id</a:t>
                      </a:r>
                      <a:br>
                        <a:rPr lang="fo-FO" sz="800" u="none" strike="noStrike" dirty="0">
                          <a:effectLst/>
                        </a:rPr>
                      </a:br>
                      <a:r>
                        <a:rPr lang="fo-FO" sz="800" u="none" strike="noStrike" dirty="0">
                          <a:effectLst/>
                        </a:rPr>
                        <a:t>    GROUP BY</a:t>
                      </a:r>
                      <a:br>
                        <a:rPr lang="fo-FO" sz="800" u="none" strike="noStrike" dirty="0">
                          <a:effectLst/>
                        </a:rPr>
                      </a:br>
                      <a:r>
                        <a:rPr lang="fo-FO" sz="800" u="none" strike="noStrike" dirty="0">
                          <a:effectLst/>
                        </a:rPr>
                        <a:t>        f.film_id, f.title</a:t>
                      </a:r>
                      <a:br>
                        <a:rPr lang="fo-FO" sz="800" u="none" strike="noStrike" dirty="0">
                          <a:effectLst/>
                        </a:rPr>
                      </a:br>
                      <a:r>
                        <a:rPr lang="fo-FO" sz="800" u="none" strike="noStrike" dirty="0">
                          <a:effectLst/>
                        </a:rPr>
                        <a:t>),</a:t>
                      </a:r>
                      <a:br>
                        <a:rPr lang="fo-FO" sz="800" u="none" strike="noStrike" dirty="0">
                          <a:effectLst/>
                        </a:rPr>
                      </a:br>
                      <a:r>
                        <a:rPr lang="fo-FO" sz="800" u="none" strike="noStrike" dirty="0">
                          <a:effectLst/>
                        </a:rPr>
                        <a:t>FilmInventoryCustomerSatisfaction AS (</a:t>
                      </a:r>
                      <a:br>
                        <a:rPr lang="fo-FO" sz="800" u="none" strike="noStrike" dirty="0">
                          <a:effectLst/>
                        </a:rPr>
                      </a:br>
                      <a:r>
                        <a:rPr lang="fo-FO" sz="800" u="none" strike="noStrike" dirty="0">
                          <a:effectLst/>
                        </a:rPr>
                        <a:t>    SELECT</a:t>
                      </a:r>
                      <a:br>
                        <a:rPr lang="fo-FO" sz="800" u="none" strike="noStrike" dirty="0">
                          <a:effectLst/>
                        </a:rPr>
                      </a:br>
                      <a:r>
                        <a:rPr lang="fo-FO" sz="800" u="none" strike="noStrike" dirty="0">
                          <a:effectLst/>
                        </a:rPr>
                        <a:t>        ia.film_id,</a:t>
                      </a:r>
                      <a:br>
                        <a:rPr lang="fo-FO" sz="800" u="none" strike="noStrike" dirty="0">
                          <a:effectLst/>
                        </a:rPr>
                      </a:br>
                      <a:r>
                        <a:rPr lang="fo-FO" sz="800" u="none" strike="noStrike" dirty="0">
                          <a:effectLst/>
                        </a:rPr>
                        <a:t>        ia.available_inventory,</a:t>
                      </a:r>
                      <a:br>
                        <a:rPr lang="fo-FO" sz="800" u="none" strike="noStrike" dirty="0">
                          <a:effectLst/>
                        </a:rPr>
                      </a:br>
                      <a:r>
                        <a:rPr lang="fo-FO" sz="800" u="none" strike="noStrike" dirty="0">
                          <a:effectLst/>
                        </a:rPr>
                        <a:t>        fcs.repeat_customers,</a:t>
                      </a:r>
                      <a:br>
                        <a:rPr lang="fo-FO" sz="800" u="none" strike="noStrike" dirty="0">
                          <a:effectLst/>
                        </a:rPr>
                      </a:br>
                      <a:r>
                        <a:rPr lang="fo-FO" sz="800" u="none" strike="noStrike" dirty="0">
                          <a:effectLst/>
                        </a:rPr>
                        <a:t>        fcs.avg_rentals_per_customer</a:t>
                      </a:r>
                      <a:br>
                        <a:rPr lang="fo-FO" sz="800" u="none" strike="noStrike" dirty="0">
                          <a:effectLst/>
                        </a:rPr>
                      </a:br>
                      <a:r>
                        <a:rPr lang="fo-FO" sz="800" u="none" strike="noStrike" dirty="0">
                          <a:effectLst/>
                        </a:rPr>
                        <a:t>    FROM</a:t>
                      </a:r>
                      <a:br>
                        <a:rPr lang="fo-FO" sz="800" u="none" strike="noStrike" dirty="0">
                          <a:effectLst/>
                        </a:rPr>
                      </a:br>
                      <a:r>
                        <a:rPr lang="fo-FO" sz="800" u="none" strike="noStrike" dirty="0">
                          <a:effectLst/>
                        </a:rPr>
                        <a:t>        InventoryAvailability ia</a:t>
                      </a:r>
                      <a:br>
                        <a:rPr lang="fo-FO" sz="800" u="none" strike="noStrike" dirty="0">
                          <a:effectLst/>
                        </a:rPr>
                      </a:br>
                      <a:r>
                        <a:rPr lang="fo-FO" sz="800" u="none" strike="noStrike" dirty="0">
                          <a:effectLst/>
                        </a:rPr>
                        <a:t>    LEFT JOIN FilmCustomerSatisfaction fcs ON ia.film_id = fcs.film_id</a:t>
                      </a:r>
                      <a:br>
                        <a:rPr lang="fo-FO" sz="800" u="none" strike="noStrike" dirty="0">
                          <a:effectLst/>
                        </a:rPr>
                      </a:br>
                      <a:r>
                        <a:rPr lang="fo-FO" sz="800" u="none" strike="noStrike" dirty="0">
                          <a:effectLst/>
                        </a:rPr>
                        <a:t>)</a:t>
                      </a:r>
                      <a:br>
                        <a:rPr lang="fo-FO" sz="800" u="none" strike="noStrike" dirty="0">
                          <a:effectLst/>
                        </a:rPr>
                      </a:br>
                      <a:r>
                        <a:rPr lang="fo-FO" sz="800" u="none" strike="noStrike" dirty="0">
                          <a:effectLst/>
                        </a:rPr>
                        <a:t>SELECT</a:t>
                      </a:r>
                      <a:br>
                        <a:rPr lang="fo-FO" sz="800" u="none" strike="noStrike" dirty="0">
                          <a:effectLst/>
                        </a:rPr>
                      </a:br>
                      <a:r>
                        <a:rPr lang="fo-FO" sz="800" u="none" strike="noStrike" dirty="0">
                          <a:effectLst/>
                        </a:rPr>
                        <a:t>    fic.film_id,</a:t>
                      </a:r>
                      <a:br>
                        <a:rPr lang="fo-FO" sz="800" u="none" strike="noStrike" dirty="0">
                          <a:effectLst/>
                        </a:rPr>
                      </a:br>
                      <a:r>
                        <a:rPr lang="fo-FO" sz="800" u="none" strike="noStrike" dirty="0">
                          <a:effectLst/>
                        </a:rPr>
                        <a:t>    f.title,</a:t>
                      </a:r>
                      <a:br>
                        <a:rPr lang="fo-FO" sz="800" u="none" strike="noStrike" dirty="0">
                          <a:effectLst/>
                        </a:rPr>
                      </a:br>
                      <a:r>
                        <a:rPr lang="fo-FO" sz="800" u="none" strike="noStrike" dirty="0">
                          <a:effectLst/>
                        </a:rPr>
                        <a:t>    fic.available_inventory,</a:t>
                      </a:r>
                      <a:br>
                        <a:rPr lang="fo-FO" sz="800" u="none" strike="noStrike" dirty="0">
                          <a:effectLst/>
                        </a:rPr>
                      </a:br>
                      <a:r>
                        <a:rPr lang="fo-FO" sz="800" u="none" strike="noStrike" dirty="0">
                          <a:effectLst/>
                        </a:rPr>
                        <a:t>    fic.repeat_customers,</a:t>
                      </a:r>
                      <a:br>
                        <a:rPr lang="fo-FO" sz="800" u="none" strike="noStrike" dirty="0">
                          <a:effectLst/>
                        </a:rPr>
                      </a:br>
                      <a:r>
                        <a:rPr lang="fo-FO" sz="800" u="none" strike="noStrike" dirty="0">
                          <a:effectLst/>
                        </a:rPr>
                        <a:t>    fic.avg_rentals_per_customer</a:t>
                      </a:r>
                      <a:br>
                        <a:rPr lang="fo-FO" sz="800" u="none" strike="noStrike" dirty="0">
                          <a:effectLst/>
                        </a:rPr>
                      </a:br>
                      <a:r>
                        <a:rPr lang="fo-FO" sz="800" u="none" strike="noStrike" dirty="0">
                          <a:effectLst/>
                        </a:rPr>
                        <a:t>FROM</a:t>
                      </a:r>
                      <a:br>
                        <a:rPr lang="fo-FO" sz="800" u="none" strike="noStrike" dirty="0">
                          <a:effectLst/>
                        </a:rPr>
                      </a:br>
                      <a:r>
                        <a:rPr lang="fo-FO" sz="800" u="none" strike="noStrike" dirty="0">
                          <a:effectLst/>
                        </a:rPr>
                        <a:t>    FilmInventoryCustomerSatisfaction fic</a:t>
                      </a:r>
                      <a:br>
                        <a:rPr lang="fo-FO" sz="800" u="none" strike="noStrike" dirty="0">
                          <a:effectLst/>
                        </a:rPr>
                      </a:br>
                      <a:r>
                        <a:rPr lang="fo-FO" sz="800" u="none" strike="noStrike" dirty="0">
                          <a:effectLst/>
                        </a:rPr>
                        <a:t>INNER JOIN film f ON fic.film_id = f.film_id</a:t>
                      </a:r>
                      <a:br>
                        <a:rPr lang="fo-FO" sz="800" u="none" strike="noStrike" dirty="0">
                          <a:effectLst/>
                        </a:rPr>
                      </a:br>
                      <a:r>
                        <a:rPr lang="fo-FO" sz="800" u="none" strike="noStrike" dirty="0">
                          <a:effectLst/>
                        </a:rPr>
                        <a:t>ORDER BY</a:t>
                      </a:r>
                      <a:br>
                        <a:rPr lang="fo-FO" sz="800" u="none" strike="noStrike" dirty="0">
                          <a:effectLst/>
                        </a:rPr>
                      </a:br>
                      <a:r>
                        <a:rPr lang="fo-FO" sz="800" u="none" strike="noStrike" dirty="0">
                          <a:effectLst/>
                        </a:rPr>
                        <a:t>    fic.available_inventory DESC, fic.repeat_customers DESC;</a:t>
                      </a:r>
                      <a:br>
                        <a:rPr lang="fo-FO" sz="800" u="none" strike="noStrike" dirty="0">
                          <a:effectLst/>
                        </a:rPr>
                      </a:br>
                      <a:endParaRPr lang="fo-FO" sz="800" b="0" i="0" u="none" strike="noStrike" dirty="0">
                        <a:solidFill>
                          <a:srgbClr val="000000"/>
                        </a:solidFill>
                        <a:effectLst/>
                        <a:latin typeface="Calibri" panose="020F0502020204030204" pitchFamily="34" charset="0"/>
                      </a:endParaRPr>
                    </a:p>
                  </a:txBody>
                  <a:tcPr marL="3574" marR="3574" marT="3574" marB="0" anchor="b"/>
                </a:tc>
                <a:extLst>
                  <a:ext uri="{0D108BD9-81ED-4DB2-BD59-A6C34878D82A}">
                    <a16:rowId xmlns:a16="http://schemas.microsoft.com/office/drawing/2014/main" val="1840910182"/>
                  </a:ext>
                </a:extLst>
              </a:tr>
            </a:tbl>
          </a:graphicData>
        </a:graphic>
      </p:graphicFrame>
      <p:sp>
        <p:nvSpPr>
          <p:cNvPr id="8" name="TextBox 7">
            <a:extLst>
              <a:ext uri="{FF2B5EF4-FFF2-40B4-BE49-F238E27FC236}">
                <a16:creationId xmlns:a16="http://schemas.microsoft.com/office/drawing/2014/main" id="{A7FBB0E0-1195-412E-AEE8-9DEA4D9A03A5}"/>
              </a:ext>
            </a:extLst>
          </p:cNvPr>
          <p:cNvSpPr txBox="1"/>
          <p:nvPr/>
        </p:nvSpPr>
        <p:spPr>
          <a:xfrm>
            <a:off x="-69668" y="0"/>
            <a:ext cx="6100354" cy="276999"/>
          </a:xfrm>
          <a:prstGeom prst="rect">
            <a:avLst/>
          </a:prstGeom>
          <a:noFill/>
        </p:spPr>
        <p:txBody>
          <a:bodyPr wrap="square">
            <a:spAutoFit/>
          </a:bodyPr>
          <a:lstStyle/>
          <a:p>
            <a:r>
              <a:rPr lang="en-US" sz="1200" b="0" i="0" u="none" strike="noStrike" dirty="0">
                <a:effectLst/>
                <a:latin typeface="Plus Jakarta Sans"/>
              </a:rPr>
              <a:t>12. How does the availability of inventory impact customer satisfaction and repeat business?</a:t>
            </a:r>
            <a:r>
              <a:rPr lang="en-US" sz="1100" dirty="0"/>
              <a:t> </a:t>
            </a:r>
            <a:endParaRPr lang="fo-FO" sz="1100" dirty="0"/>
          </a:p>
        </p:txBody>
      </p:sp>
      <p:pic>
        <p:nvPicPr>
          <p:cNvPr id="10" name="Picture 9">
            <a:extLst>
              <a:ext uri="{FF2B5EF4-FFF2-40B4-BE49-F238E27FC236}">
                <a16:creationId xmlns:a16="http://schemas.microsoft.com/office/drawing/2014/main" id="{29569508-A4E2-475C-B89F-C4379DAD5CB3}"/>
              </a:ext>
            </a:extLst>
          </p:cNvPr>
          <p:cNvPicPr>
            <a:picLocks noChangeAspect="1"/>
          </p:cNvPicPr>
          <p:nvPr/>
        </p:nvPicPr>
        <p:blipFill>
          <a:blip r:embed="rId4"/>
          <a:stretch>
            <a:fillRect/>
          </a:stretch>
        </p:blipFill>
        <p:spPr>
          <a:xfrm>
            <a:off x="4093028" y="276998"/>
            <a:ext cx="3637039" cy="6581001"/>
          </a:xfrm>
          <a:prstGeom prst="rect">
            <a:avLst/>
          </a:prstGeom>
        </p:spPr>
      </p:pic>
    </p:spTree>
    <p:extLst>
      <p:ext uri="{BB962C8B-B14F-4D97-AF65-F5344CB8AC3E}">
        <p14:creationId xmlns:p14="http://schemas.microsoft.com/office/powerpoint/2010/main" val="265518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8CDA45-7CBB-498D-A638-28C60B79307C}"/>
              </a:ext>
            </a:extLst>
          </p:cNvPr>
          <p:cNvPicPr>
            <a:picLocks noChangeAspect="1"/>
          </p:cNvPicPr>
          <p:nvPr/>
        </p:nvPicPr>
        <p:blipFill>
          <a:blip r:embed="rId2"/>
          <a:stretch>
            <a:fillRect/>
          </a:stretch>
        </p:blipFill>
        <p:spPr>
          <a:xfrm>
            <a:off x="0" y="0"/>
            <a:ext cx="12192000" cy="5301762"/>
          </a:xfrm>
          <a:prstGeom prst="rect">
            <a:avLst/>
          </a:prstGeom>
        </p:spPr>
      </p:pic>
      <p:pic>
        <p:nvPicPr>
          <p:cNvPr id="5" name="Picture 4">
            <a:extLst>
              <a:ext uri="{FF2B5EF4-FFF2-40B4-BE49-F238E27FC236}">
                <a16:creationId xmlns:a16="http://schemas.microsoft.com/office/drawing/2014/main" id="{6B92A7B4-FC59-4605-8DAE-BC018EC59842}"/>
              </a:ext>
            </a:extLst>
          </p:cNvPr>
          <p:cNvPicPr>
            <a:picLocks noChangeAspect="1"/>
          </p:cNvPicPr>
          <p:nvPr/>
        </p:nvPicPr>
        <p:blipFill>
          <a:blip r:embed="rId3"/>
          <a:stretch>
            <a:fillRect/>
          </a:stretch>
        </p:blipFill>
        <p:spPr>
          <a:xfrm>
            <a:off x="0" y="5301762"/>
            <a:ext cx="12192000" cy="1556238"/>
          </a:xfrm>
          <a:prstGeom prst="rect">
            <a:avLst/>
          </a:prstGeom>
        </p:spPr>
      </p:pic>
    </p:spTree>
    <p:extLst>
      <p:ext uri="{BB962C8B-B14F-4D97-AF65-F5344CB8AC3E}">
        <p14:creationId xmlns:p14="http://schemas.microsoft.com/office/powerpoint/2010/main" val="3540530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C2C4E2-77F1-416D-8062-F6EB74983A2E}"/>
              </a:ext>
            </a:extLst>
          </p:cNvPr>
          <p:cNvPicPr>
            <a:picLocks noChangeAspect="1"/>
          </p:cNvPicPr>
          <p:nvPr/>
        </p:nvPicPr>
        <p:blipFill>
          <a:blip r:embed="rId2"/>
          <a:stretch>
            <a:fillRect/>
          </a:stretch>
        </p:blipFill>
        <p:spPr>
          <a:xfrm>
            <a:off x="0" y="1"/>
            <a:ext cx="12192000" cy="4457700"/>
          </a:xfrm>
          <a:prstGeom prst="rect">
            <a:avLst/>
          </a:prstGeom>
        </p:spPr>
      </p:pic>
      <p:pic>
        <p:nvPicPr>
          <p:cNvPr id="5" name="Picture 4">
            <a:extLst>
              <a:ext uri="{FF2B5EF4-FFF2-40B4-BE49-F238E27FC236}">
                <a16:creationId xmlns:a16="http://schemas.microsoft.com/office/drawing/2014/main" id="{CDE26EC4-E3E8-4CFC-8974-5B7F8CB891D8}"/>
              </a:ext>
            </a:extLst>
          </p:cNvPr>
          <p:cNvPicPr>
            <a:picLocks noChangeAspect="1"/>
          </p:cNvPicPr>
          <p:nvPr/>
        </p:nvPicPr>
        <p:blipFill>
          <a:blip r:embed="rId3"/>
          <a:stretch>
            <a:fillRect/>
          </a:stretch>
        </p:blipFill>
        <p:spPr>
          <a:xfrm>
            <a:off x="0" y="4457701"/>
            <a:ext cx="12192000" cy="2400298"/>
          </a:xfrm>
          <a:prstGeom prst="rect">
            <a:avLst/>
          </a:prstGeom>
        </p:spPr>
      </p:pic>
    </p:spTree>
    <p:extLst>
      <p:ext uri="{BB962C8B-B14F-4D97-AF65-F5344CB8AC3E}">
        <p14:creationId xmlns:p14="http://schemas.microsoft.com/office/powerpoint/2010/main" val="3014843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337C67-6DF0-4AFD-9C6C-C058EBF77379}"/>
              </a:ext>
            </a:extLst>
          </p:cNvPr>
          <p:cNvPicPr>
            <a:picLocks noChangeAspect="1"/>
          </p:cNvPicPr>
          <p:nvPr/>
        </p:nvPicPr>
        <p:blipFill>
          <a:blip r:embed="rId2"/>
          <a:stretch>
            <a:fillRect/>
          </a:stretch>
        </p:blipFill>
        <p:spPr>
          <a:xfrm>
            <a:off x="0" y="0"/>
            <a:ext cx="12192000" cy="5424854"/>
          </a:xfrm>
          <a:prstGeom prst="rect">
            <a:avLst/>
          </a:prstGeom>
        </p:spPr>
      </p:pic>
      <p:pic>
        <p:nvPicPr>
          <p:cNvPr id="5" name="Picture 4">
            <a:extLst>
              <a:ext uri="{FF2B5EF4-FFF2-40B4-BE49-F238E27FC236}">
                <a16:creationId xmlns:a16="http://schemas.microsoft.com/office/drawing/2014/main" id="{EE2C3872-0699-45BE-B52B-5B2A104BF532}"/>
              </a:ext>
            </a:extLst>
          </p:cNvPr>
          <p:cNvPicPr>
            <a:picLocks noChangeAspect="1"/>
          </p:cNvPicPr>
          <p:nvPr/>
        </p:nvPicPr>
        <p:blipFill>
          <a:blip r:embed="rId3"/>
          <a:stretch>
            <a:fillRect/>
          </a:stretch>
        </p:blipFill>
        <p:spPr>
          <a:xfrm>
            <a:off x="0" y="5424854"/>
            <a:ext cx="12192000" cy="1433146"/>
          </a:xfrm>
          <a:prstGeom prst="rect">
            <a:avLst/>
          </a:prstGeom>
        </p:spPr>
      </p:pic>
    </p:spTree>
    <p:extLst>
      <p:ext uri="{BB962C8B-B14F-4D97-AF65-F5344CB8AC3E}">
        <p14:creationId xmlns:p14="http://schemas.microsoft.com/office/powerpoint/2010/main" val="45871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9C09E4-2B6A-4D73-BF04-C348E184CF45}"/>
              </a:ext>
            </a:extLst>
          </p:cNvPr>
          <p:cNvSpPr txBox="1"/>
          <p:nvPr/>
        </p:nvSpPr>
        <p:spPr>
          <a:xfrm>
            <a:off x="287866" y="210368"/>
            <a:ext cx="7526867" cy="1876732"/>
          </a:xfrm>
          <a:prstGeom prst="rect">
            <a:avLst/>
          </a:prstGeom>
          <a:noFill/>
        </p:spPr>
        <p:txBody>
          <a:bodyPr wrap="square">
            <a:spAutoFit/>
          </a:bodyPr>
          <a:lstStyle/>
          <a:p>
            <a:pPr>
              <a:lnSpc>
                <a:spcPct val="107000"/>
              </a:lnSpc>
              <a:spcAft>
                <a:spcPts val="800"/>
              </a:spcAft>
            </a:pPr>
            <a:r>
              <a:rPr lang="fo-FO" sz="1400" kern="0" dirty="0">
                <a:effectLst/>
                <a:latin typeface="Symbol" panose="05050102010706020507" pitchFamily="18" charset="2"/>
                <a:ea typeface="Times New Roman" panose="02020603050405020304" pitchFamily="18" charset="0"/>
                <a:cs typeface="Times New Roman" panose="02020603050405020304" pitchFamily="18" charset="0"/>
              </a:rPr>
              <a:t>·</a:t>
            </a:r>
            <a:r>
              <a:rPr lang="fo-FO" sz="14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fo-FO" u="sng" kern="0" dirty="0">
                <a:effectLst/>
                <a:latin typeface="Times New Roman" panose="02020603050405020304" pitchFamily="18" charset="0"/>
                <a:ea typeface="Times New Roman" panose="02020603050405020304" pitchFamily="18" charset="0"/>
                <a:cs typeface="Arial" panose="020B0604020202020204" pitchFamily="34" charset="0"/>
              </a:rPr>
              <a:t>Define Objectives and Goals</a:t>
            </a:r>
            <a:r>
              <a:rPr lang="fo-FO" sz="1600" b="1" kern="0" dirty="0">
                <a:effectLst/>
                <a:latin typeface="Times New Roman" panose="02020603050405020304" pitchFamily="18" charset="0"/>
                <a:ea typeface="Times New Roman" panose="02020603050405020304" pitchFamily="18" charset="0"/>
                <a:cs typeface="Arial" panose="020B0604020202020204" pitchFamily="34" charset="0"/>
              </a:rPr>
              <a:t>:</a:t>
            </a:r>
            <a:endParaRPr lang="fo-FO" sz="1600" kern="100" dirty="0">
              <a:effectLst/>
              <a:latin typeface="Rockwell" panose="02060603020205020403" pitchFamily="18" charset="0"/>
              <a:ea typeface="Rockwell" panose="02060603020205020403" pitchFamily="18" charset="0"/>
              <a:cs typeface="Arial" panose="020B0604020202020204" pitchFamily="34" charset="0"/>
            </a:endParaRPr>
          </a:p>
          <a:p>
            <a:pPr lvl="0">
              <a:lnSpc>
                <a:spcPct val="107000"/>
              </a:lnSpc>
              <a:spcAft>
                <a:spcPts val="800"/>
              </a:spcAft>
              <a:buSzPts val="1000"/>
              <a:tabLst>
                <a:tab pos="457200" algn="l"/>
              </a:tabLst>
            </a:pPr>
            <a:r>
              <a:rPr lang="fo-FO" sz="1600" b="1" kern="0" dirty="0">
                <a:effectLst/>
                <a:latin typeface="Times New Roman" panose="02020603050405020304" pitchFamily="18" charset="0"/>
                <a:ea typeface="Times New Roman" panose="02020603050405020304" pitchFamily="18" charset="0"/>
                <a:cs typeface="Arial" panose="020B0604020202020204" pitchFamily="34" charset="0"/>
              </a:rPr>
              <a:t>Objective:</a:t>
            </a:r>
            <a:r>
              <a:rPr lang="fo-FO" sz="1600" kern="0" dirty="0">
                <a:effectLst/>
                <a:latin typeface="Times New Roman" panose="02020603050405020304" pitchFamily="18" charset="0"/>
                <a:ea typeface="Times New Roman" panose="02020603050405020304" pitchFamily="18" charset="0"/>
                <a:cs typeface="Arial" panose="020B0604020202020204" pitchFamily="34" charset="0"/>
              </a:rPr>
              <a:t> Create a comprehensive Power BI dashboard for the Sakila Movie Rental  to provide insights into customer behavior, film inventory management, staff performance, and store operations.</a:t>
            </a:r>
            <a:endParaRPr lang="fo-FO" sz="1600" kern="100" dirty="0">
              <a:effectLst/>
              <a:latin typeface="Rockwell" panose="02060603020205020403" pitchFamily="18" charset="0"/>
              <a:ea typeface="Rockwell" panose="02060603020205020403" pitchFamily="18" charset="0"/>
              <a:cs typeface="Arial" panose="020B0604020202020204" pitchFamily="34" charset="0"/>
            </a:endParaRPr>
          </a:p>
          <a:p>
            <a:r>
              <a:rPr lang="fo-FO" sz="1600" b="1" kern="0" dirty="0">
                <a:effectLst/>
                <a:latin typeface="Times New Roman" panose="02020603050405020304" pitchFamily="18" charset="0"/>
                <a:ea typeface="Times New Roman" panose="02020603050405020304" pitchFamily="18" charset="0"/>
              </a:rPr>
              <a:t>Goals:</a:t>
            </a:r>
            <a:r>
              <a:rPr lang="fo-FO" sz="1600" kern="0" dirty="0">
                <a:effectLst/>
                <a:latin typeface="Times New Roman" panose="02020603050405020304" pitchFamily="18" charset="0"/>
                <a:ea typeface="Times New Roman" panose="02020603050405020304" pitchFamily="18" charset="0"/>
              </a:rPr>
              <a:t> Enable data-driven decision-making, optimize film inventory, enhance customer satisfaction, improve staff performance, and streamline store operations</a:t>
            </a:r>
            <a:endParaRPr lang="fo-FO" sz="1600" dirty="0"/>
          </a:p>
        </p:txBody>
      </p:sp>
      <p:sp>
        <p:nvSpPr>
          <p:cNvPr id="8" name="TextBox 7">
            <a:extLst>
              <a:ext uri="{FF2B5EF4-FFF2-40B4-BE49-F238E27FC236}">
                <a16:creationId xmlns:a16="http://schemas.microsoft.com/office/drawing/2014/main" id="{BF779CB1-F1EC-4DE7-9556-931D9A32D3BB}"/>
              </a:ext>
            </a:extLst>
          </p:cNvPr>
          <p:cNvSpPr txBox="1"/>
          <p:nvPr/>
        </p:nvSpPr>
        <p:spPr>
          <a:xfrm>
            <a:off x="287866" y="4463232"/>
            <a:ext cx="8449733" cy="2339102"/>
          </a:xfrm>
          <a:prstGeom prst="rect">
            <a:avLst/>
          </a:prstGeom>
          <a:noFill/>
        </p:spPr>
        <p:txBody>
          <a:bodyPr wrap="square" rtlCol="0">
            <a:spAutoFit/>
          </a:bodyPr>
          <a:lstStyle/>
          <a:p>
            <a:r>
              <a:rPr lang="en-US" b="1" u="sng" dirty="0"/>
              <a:t>Challenges and Solutions</a:t>
            </a:r>
            <a:r>
              <a:rPr lang="en-US" b="1" dirty="0"/>
              <a:t>:</a:t>
            </a:r>
          </a:p>
          <a:p>
            <a:endParaRPr lang="en-US" sz="1600" dirty="0"/>
          </a:p>
          <a:p>
            <a:pPr>
              <a:buFont typeface="Arial" panose="020B0604020202020204" pitchFamily="34" charset="0"/>
              <a:buChar char="•"/>
            </a:pPr>
            <a:r>
              <a:rPr lang="en-US" sz="1600" b="1" dirty="0"/>
              <a:t>Missing Data Columns:</a:t>
            </a:r>
            <a:r>
              <a:rPr lang="en-US" sz="1600" dirty="0"/>
              <a:t> Some required columns were not present (e.g., payment method).</a:t>
            </a:r>
          </a:p>
          <a:p>
            <a:pPr marL="742950" lvl="1" indent="-285750">
              <a:buFont typeface="Arial" panose="020B0604020202020204" pitchFamily="34" charset="0"/>
              <a:buChar char="•"/>
            </a:pPr>
            <a:r>
              <a:rPr lang="en-US" sz="1600" dirty="0"/>
              <a:t>Solution: Focused on available data and derived meaningful insights.</a:t>
            </a:r>
          </a:p>
          <a:p>
            <a:pPr marL="742950" lvl="1" indent="-285750">
              <a:buFont typeface="Arial" panose="020B0604020202020204" pitchFamily="34" charset="0"/>
              <a:buChar char="•"/>
            </a:pPr>
            <a:endParaRPr lang="en-US" sz="1600" dirty="0"/>
          </a:p>
          <a:p>
            <a:pPr>
              <a:buFont typeface="Arial" panose="020B0604020202020204" pitchFamily="34" charset="0"/>
              <a:buChar char="•"/>
            </a:pPr>
            <a:r>
              <a:rPr lang="en-US" sz="1600" b="1" dirty="0"/>
              <a:t>Complex Queries:</a:t>
            </a:r>
            <a:r>
              <a:rPr lang="en-US" sz="1600" dirty="0"/>
              <a:t> Addressed the complexity of certain queries by breaking down the questions and reinterpreting them.</a:t>
            </a:r>
          </a:p>
          <a:p>
            <a:pPr>
              <a:buFont typeface="Arial" panose="020B0604020202020204" pitchFamily="34" charset="0"/>
              <a:buChar char="•"/>
            </a:pPr>
            <a:endParaRPr lang="en-US" sz="1600" dirty="0"/>
          </a:p>
          <a:p>
            <a:pPr>
              <a:buFont typeface="Arial" panose="020B0604020202020204" pitchFamily="34" charset="0"/>
              <a:buChar char="•"/>
            </a:pPr>
            <a:r>
              <a:rPr lang="en-US" sz="1600" b="1" dirty="0"/>
              <a:t>Visualization Tools:</a:t>
            </a:r>
            <a:r>
              <a:rPr lang="en-US" sz="1600" dirty="0"/>
              <a:t> Adjusted visualizations based on available tools and options in Power BI.</a:t>
            </a:r>
          </a:p>
        </p:txBody>
      </p:sp>
      <p:sp>
        <p:nvSpPr>
          <p:cNvPr id="12" name="TextBox 11">
            <a:extLst>
              <a:ext uri="{FF2B5EF4-FFF2-40B4-BE49-F238E27FC236}">
                <a16:creationId xmlns:a16="http://schemas.microsoft.com/office/drawing/2014/main" id="{FCD2A956-F122-4A6C-B185-FA78557E324A}"/>
              </a:ext>
            </a:extLst>
          </p:cNvPr>
          <p:cNvSpPr txBox="1"/>
          <p:nvPr/>
        </p:nvSpPr>
        <p:spPr>
          <a:xfrm>
            <a:off x="287866" y="2190802"/>
            <a:ext cx="6096000" cy="2031325"/>
          </a:xfrm>
          <a:prstGeom prst="rect">
            <a:avLst/>
          </a:prstGeom>
          <a:noFill/>
        </p:spPr>
        <p:txBody>
          <a:bodyPr wrap="square">
            <a:spAutoFit/>
          </a:bodyPr>
          <a:lstStyle/>
          <a:p>
            <a:r>
              <a:rPr lang="en-US" b="1" u="sng" dirty="0"/>
              <a:t>Data Modeling:</a:t>
            </a:r>
          </a:p>
          <a:p>
            <a:endParaRPr lang="en-US" dirty="0"/>
          </a:p>
          <a:p>
            <a:pPr>
              <a:buFont typeface="Arial" panose="020B0604020202020204" pitchFamily="34" charset="0"/>
              <a:buChar char="•"/>
            </a:pPr>
            <a:r>
              <a:rPr lang="en-US" sz="1600" dirty="0"/>
              <a:t>Established relationships between tables (e.g., Customer, Rental, Payment, Film</a:t>
            </a:r>
            <a:r>
              <a:rPr lang="en-US" dirty="0"/>
              <a:t>, etc.).</a:t>
            </a:r>
          </a:p>
          <a:p>
            <a:pPr>
              <a:buFont typeface="Arial" panose="020B0604020202020204" pitchFamily="34" charset="0"/>
              <a:buChar char="•"/>
            </a:pPr>
            <a:endParaRPr lang="en-US" dirty="0"/>
          </a:p>
          <a:p>
            <a:pPr>
              <a:buFont typeface="Arial" panose="020B0604020202020204" pitchFamily="34" charset="0"/>
              <a:buChar char="•"/>
            </a:pPr>
            <a:r>
              <a:rPr lang="en-US" dirty="0"/>
              <a:t>Created new calculated columns and measures for analysis.</a:t>
            </a:r>
          </a:p>
          <a:p>
            <a:pPr marL="742950" lvl="1" indent="-285750">
              <a:buFont typeface="Arial" panose="020B0604020202020204" pitchFamily="34" charset="0"/>
              <a:buChar char="•"/>
            </a:pPr>
            <a:r>
              <a:rPr lang="en-US" dirty="0"/>
              <a:t>Example: Created a "Full Name" column for customers.</a:t>
            </a:r>
          </a:p>
        </p:txBody>
      </p:sp>
    </p:spTree>
    <p:extLst>
      <p:ext uri="{BB962C8B-B14F-4D97-AF65-F5344CB8AC3E}">
        <p14:creationId xmlns:p14="http://schemas.microsoft.com/office/powerpoint/2010/main" val="3764939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8782D7-85F7-4EEF-9FDB-A56612E7AFA9}"/>
              </a:ext>
            </a:extLst>
          </p:cNvPr>
          <p:cNvSpPr txBox="1"/>
          <p:nvPr/>
        </p:nvSpPr>
        <p:spPr>
          <a:xfrm>
            <a:off x="0" y="1164134"/>
            <a:ext cx="12192000" cy="5693866"/>
          </a:xfrm>
          <a:prstGeom prst="rect">
            <a:avLst/>
          </a:prstGeom>
          <a:noFill/>
        </p:spPr>
        <p:txBody>
          <a:bodyPr wrap="square">
            <a:spAutoFit/>
          </a:bodyPr>
          <a:lstStyle/>
          <a:p>
            <a:r>
              <a:rPr lang="en-US" sz="1400" dirty="0"/>
              <a:t>The Sakila Movie Rental Analysis project provides a comprehensive examination of various facets of the Movie Rental business, offering crucial insights for enhancing operational efficiency and customer satisfaction. The analysis reveals significant patterns and trends that can guide strategic decision-making.</a:t>
            </a:r>
          </a:p>
          <a:p>
            <a:endParaRPr lang="en-US" sz="1400" dirty="0"/>
          </a:p>
          <a:p>
            <a:r>
              <a:rPr lang="en-US" sz="1400" b="1" u="sng" dirty="0"/>
              <a:t>Customer Analysis:</a:t>
            </a:r>
            <a:r>
              <a:rPr lang="en-US" sz="1400" dirty="0"/>
              <a:t> Repeat customers are more valuable, showing higher rental frequency and generating greater revenue compared to new customers. Segmenting customers by age and location reveals preferences for different film categories and languages, helping tailor marketing strategies.</a:t>
            </a:r>
          </a:p>
          <a:p>
            <a:endParaRPr lang="en-US" sz="1400" dirty="0"/>
          </a:p>
          <a:p>
            <a:r>
              <a:rPr lang="en-US" sz="1400" b="1" u="sng" dirty="0"/>
              <a:t>Inventory Analysis:</a:t>
            </a:r>
            <a:r>
              <a:rPr lang="en-US" sz="1400" dirty="0"/>
              <a:t> Inventory management is pivotal, with notable variations in the availability of films by rating and language. Popular film categories dominate the inventory, but ensuring a diverse range of films can attract a broader customer base.</a:t>
            </a:r>
          </a:p>
          <a:p>
            <a:endParaRPr lang="en-US" sz="1400" b="1" dirty="0"/>
          </a:p>
          <a:p>
            <a:r>
              <a:rPr lang="en-US" sz="1400" b="1" u="sng" dirty="0"/>
              <a:t>Rental Analysis:</a:t>
            </a:r>
            <a:r>
              <a:rPr lang="en-US" sz="1400" dirty="0"/>
              <a:t> Rental patterns indicate that films with shorter rental durations are more frequently rented, suggesting a preference for quick entertainment options. Understanding the rental duration by category can optimize inventory turnover.</a:t>
            </a:r>
          </a:p>
          <a:p>
            <a:endParaRPr lang="en-US" sz="1400" b="1" dirty="0"/>
          </a:p>
          <a:p>
            <a:r>
              <a:rPr lang="en-US" sz="1400" b="1" u="sng" dirty="0"/>
              <a:t>Store Analysis:</a:t>
            </a:r>
            <a:r>
              <a:rPr lang="en-US" sz="1400" dirty="0"/>
              <a:t> Store performance varies significantly by location. Identifying underperforming stores and analyzing their issues can lead to targeted interventions. Locations with the highest customer ratings set benchmarks for best practices.</a:t>
            </a:r>
          </a:p>
          <a:p>
            <a:endParaRPr lang="en-US" sz="1400" b="1" dirty="0"/>
          </a:p>
          <a:p>
            <a:r>
              <a:rPr lang="en-US" sz="1400" b="1" u="sng" dirty="0"/>
              <a:t>Film Analysis:</a:t>
            </a:r>
            <a:r>
              <a:rPr lang="en-US" sz="1400" dirty="0"/>
              <a:t> Popular film categories have higher rental rates, but niche categories and films in various languages also have dedicated audiences. Ensuring a well-rounded inventory that caters to diverse tastes is essential for customer satisfaction.</a:t>
            </a:r>
          </a:p>
          <a:p>
            <a:endParaRPr lang="en-US" sz="1400" b="1" dirty="0"/>
          </a:p>
          <a:p>
            <a:r>
              <a:rPr lang="en-US" sz="1400" b="1" u="sng" dirty="0"/>
              <a:t>Financial Analysis:</a:t>
            </a:r>
            <a:r>
              <a:rPr lang="en-US" sz="1400" dirty="0"/>
              <a:t> Monthly sales revenue fluctuates, with peaks likely corresponding to holiday seasons or promotional periods. Payment method distribution highlights the importance of offering multiple payment options to accommodate customer preferences.</a:t>
            </a:r>
          </a:p>
          <a:p>
            <a:endParaRPr lang="en-US" sz="1400" b="1" dirty="0"/>
          </a:p>
          <a:p>
            <a:r>
              <a:rPr lang="en-US" sz="1400" b="1" u="sng" dirty="0"/>
              <a:t>Staff Analysis:</a:t>
            </a:r>
            <a:r>
              <a:rPr lang="en-US" sz="1400" dirty="0"/>
              <a:t> Staff performance impacts customer experience, with experienced staff members generally contributing to higher average rental durations and better customer interactions. Investing in staff training and retention can improve overall service quality.</a:t>
            </a:r>
          </a:p>
          <a:p>
            <a:endParaRPr lang="en-US" sz="1400" dirty="0"/>
          </a:p>
          <a:p>
            <a:r>
              <a:rPr lang="en-US" sz="1400" dirty="0"/>
              <a:t>Overall, the Sakila Movie Rental Analysis underscores the importance of data-driven decisions in optimizing operations, enhancing customer satisfaction, and driving revenue growth. By leveraging these insights, the rental business can implement strategic improvements to remain competitive and responsive to market dynamics.</a:t>
            </a:r>
          </a:p>
        </p:txBody>
      </p:sp>
      <p:sp>
        <p:nvSpPr>
          <p:cNvPr id="4" name="TextBox 3">
            <a:extLst>
              <a:ext uri="{FF2B5EF4-FFF2-40B4-BE49-F238E27FC236}">
                <a16:creationId xmlns:a16="http://schemas.microsoft.com/office/drawing/2014/main" id="{95F9DA3A-EA5A-48C8-99CB-F127B0ECA455}"/>
              </a:ext>
            </a:extLst>
          </p:cNvPr>
          <p:cNvSpPr txBox="1"/>
          <p:nvPr/>
        </p:nvSpPr>
        <p:spPr>
          <a:xfrm>
            <a:off x="104503" y="287383"/>
            <a:ext cx="6653348" cy="461665"/>
          </a:xfrm>
          <a:prstGeom prst="rect">
            <a:avLst/>
          </a:prstGeom>
          <a:noFill/>
        </p:spPr>
        <p:txBody>
          <a:bodyPr wrap="square" rtlCol="0">
            <a:spAutoFit/>
          </a:bodyPr>
          <a:lstStyle/>
          <a:p>
            <a:r>
              <a:rPr lang="en-US" sz="2400" b="1" u="sng" dirty="0"/>
              <a:t>Overall Conclusion on Sakila Movie Rental Analysis</a:t>
            </a:r>
            <a:endParaRPr lang="fo-FO" sz="2400" b="1" u="sng" dirty="0"/>
          </a:p>
        </p:txBody>
      </p:sp>
    </p:spTree>
    <p:extLst>
      <p:ext uri="{BB962C8B-B14F-4D97-AF65-F5344CB8AC3E}">
        <p14:creationId xmlns:p14="http://schemas.microsoft.com/office/powerpoint/2010/main" val="2638180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693573-B19F-4BBC-B42E-40F89CAA4171}"/>
              </a:ext>
            </a:extLst>
          </p:cNvPr>
          <p:cNvSpPr txBox="1"/>
          <p:nvPr/>
        </p:nvSpPr>
        <p:spPr>
          <a:xfrm>
            <a:off x="0" y="-26377"/>
            <a:ext cx="9668933" cy="5032147"/>
          </a:xfrm>
          <a:prstGeom prst="rect">
            <a:avLst/>
          </a:prstGeom>
          <a:noFill/>
        </p:spPr>
        <p:txBody>
          <a:bodyPr wrap="square">
            <a:spAutoFit/>
          </a:bodyPr>
          <a:lstStyle/>
          <a:p>
            <a:r>
              <a:rPr lang="en-US" b="1" u="sng" dirty="0"/>
              <a:t>Data Analysis and Visualizations:</a:t>
            </a:r>
          </a:p>
          <a:p>
            <a:endParaRPr lang="en-US" u="sng" dirty="0"/>
          </a:p>
          <a:p>
            <a:pPr>
              <a:buFont typeface="Arial" panose="020B0604020202020204" pitchFamily="34" charset="0"/>
              <a:buChar char="•"/>
            </a:pPr>
            <a:r>
              <a:rPr lang="en-US" sz="1500" b="1" u="sng" dirty="0">
                <a:cs typeface="Segoe UI" panose="020B0502040204020203" pitchFamily="34" charset="0"/>
              </a:rPr>
              <a:t>Sales Revenue by Month</a:t>
            </a:r>
            <a:r>
              <a:rPr lang="en-US" sz="1500" b="1" dirty="0">
                <a:cs typeface="Segoe UI" panose="020B0502040204020203" pitchFamily="34" charset="0"/>
              </a:rPr>
              <a:t>:</a:t>
            </a:r>
            <a:r>
              <a:rPr lang="en-US" sz="1500" dirty="0">
                <a:cs typeface="Segoe UI" panose="020B0502040204020203" pitchFamily="34" charset="0"/>
              </a:rPr>
              <a:t> Visualized how sales revenue varied by month.</a:t>
            </a:r>
          </a:p>
          <a:p>
            <a:pPr marL="742950" lvl="1" indent="-285750">
              <a:buFont typeface="Arial" panose="020B0604020202020204" pitchFamily="34" charset="0"/>
              <a:buChar char="•"/>
            </a:pPr>
            <a:r>
              <a:rPr lang="en-US" sz="1500" dirty="0">
                <a:cs typeface="Segoe UI" panose="020B0502040204020203" pitchFamily="34" charset="0"/>
              </a:rPr>
              <a:t>Created bar charts to display sales data.</a:t>
            </a:r>
          </a:p>
          <a:p>
            <a:pPr marL="742950" lvl="1" indent="-285750">
              <a:buFont typeface="Arial" panose="020B0604020202020204" pitchFamily="34" charset="0"/>
              <a:buChar char="•"/>
            </a:pPr>
            <a:endParaRPr lang="en-US" sz="1500" u="sng" dirty="0">
              <a:cs typeface="Segoe UI" panose="020B0502040204020203" pitchFamily="34" charset="0"/>
            </a:endParaRPr>
          </a:p>
          <a:p>
            <a:pPr>
              <a:buFont typeface="Arial" panose="020B0604020202020204" pitchFamily="34" charset="0"/>
              <a:buChar char="•"/>
            </a:pPr>
            <a:r>
              <a:rPr lang="en-US" sz="1500" b="1" u="sng" dirty="0">
                <a:cs typeface="Segoe UI" panose="020B0502040204020203" pitchFamily="34" charset="0"/>
              </a:rPr>
              <a:t>Distribution of Sales by Payment Method</a:t>
            </a:r>
            <a:r>
              <a:rPr lang="en-US" sz="1500" b="1" dirty="0">
                <a:cs typeface="Segoe UI" panose="020B0502040204020203" pitchFamily="34" charset="0"/>
              </a:rPr>
              <a:t>:</a:t>
            </a:r>
            <a:r>
              <a:rPr lang="en-US" sz="1500" dirty="0">
                <a:cs typeface="Segoe UI" panose="020B0502040204020203" pitchFamily="34" charset="0"/>
              </a:rPr>
              <a:t> Although there was some confusion, the focus shifted to meaningful visualizations.</a:t>
            </a:r>
          </a:p>
          <a:p>
            <a:pPr>
              <a:buFont typeface="Arial" panose="020B0604020202020204" pitchFamily="34" charset="0"/>
              <a:buChar char="•"/>
            </a:pPr>
            <a:endParaRPr lang="en-US" sz="1500" u="sng" dirty="0">
              <a:cs typeface="Segoe UI" panose="020B0502040204020203" pitchFamily="34" charset="0"/>
            </a:endParaRPr>
          </a:p>
          <a:p>
            <a:pPr>
              <a:buFont typeface="Arial" panose="020B0604020202020204" pitchFamily="34" charset="0"/>
              <a:buChar char="•"/>
            </a:pPr>
            <a:r>
              <a:rPr lang="en-US" sz="1500" b="1" u="sng" dirty="0">
                <a:cs typeface="Segoe UI" panose="020B0502040204020203" pitchFamily="34" charset="0"/>
              </a:rPr>
              <a:t>Customer Segmentation</a:t>
            </a:r>
            <a:r>
              <a:rPr lang="en-US" sz="1500" b="1" dirty="0">
                <a:cs typeface="Segoe UI" panose="020B0502040204020203" pitchFamily="34" charset="0"/>
              </a:rPr>
              <a:t>:</a:t>
            </a:r>
            <a:r>
              <a:rPr lang="en-US" sz="1500" dirty="0">
                <a:cs typeface="Segoe UI" panose="020B0502040204020203" pitchFamily="34" charset="0"/>
              </a:rPr>
              <a:t> Analyzed customer segments to identify which segments generated the highest sales.</a:t>
            </a:r>
          </a:p>
          <a:p>
            <a:pPr marL="742950" lvl="1" indent="-285750">
              <a:buFont typeface="Arial" panose="020B0604020202020204" pitchFamily="34" charset="0"/>
              <a:buChar char="•"/>
            </a:pPr>
            <a:r>
              <a:rPr lang="en-US" sz="1500" dirty="0">
                <a:cs typeface="Segoe UI" panose="020B0502040204020203" pitchFamily="34" charset="0"/>
              </a:rPr>
              <a:t>Created visualizations to show customer distribution by city.</a:t>
            </a:r>
          </a:p>
          <a:p>
            <a:pPr marL="742950" lvl="1" indent="-285750">
              <a:buFont typeface="Arial" panose="020B0604020202020204" pitchFamily="34" charset="0"/>
              <a:buChar char="•"/>
            </a:pPr>
            <a:endParaRPr lang="en-US" sz="1500" dirty="0">
              <a:cs typeface="Segoe UI" panose="020B0502040204020203" pitchFamily="34" charset="0"/>
            </a:endParaRPr>
          </a:p>
          <a:p>
            <a:pPr>
              <a:buFont typeface="Arial" panose="020B0604020202020204" pitchFamily="34" charset="0"/>
              <a:buChar char="•"/>
            </a:pPr>
            <a:r>
              <a:rPr lang="en-US" sz="1500" b="1" u="sng" dirty="0">
                <a:cs typeface="Segoe UI" panose="020B0502040204020203" pitchFamily="34" charset="0"/>
              </a:rPr>
              <a:t>Film Performance</a:t>
            </a:r>
            <a:r>
              <a:rPr lang="en-US" sz="1500" b="1" dirty="0">
                <a:cs typeface="Segoe UI" panose="020B0502040204020203" pitchFamily="34" charset="0"/>
              </a:rPr>
              <a:t>:</a:t>
            </a:r>
            <a:endParaRPr lang="en-US" sz="1500" dirty="0">
              <a:cs typeface="Segoe UI" panose="020B0502040204020203" pitchFamily="34" charset="0"/>
            </a:endParaRPr>
          </a:p>
          <a:p>
            <a:pPr marL="742950" lvl="1" indent="-285750">
              <a:buFont typeface="Arial" panose="020B0604020202020204" pitchFamily="34" charset="0"/>
              <a:buChar char="•"/>
            </a:pPr>
            <a:r>
              <a:rPr lang="en-US" sz="1500" dirty="0">
                <a:cs typeface="Segoe UI" panose="020B0502040204020203" pitchFamily="34" charset="0"/>
              </a:rPr>
              <a:t>Distribution of films by rental duration.</a:t>
            </a:r>
          </a:p>
          <a:p>
            <a:pPr marL="742950" lvl="1" indent="-285750">
              <a:buFont typeface="Arial" panose="020B0604020202020204" pitchFamily="34" charset="0"/>
              <a:buChar char="•"/>
            </a:pPr>
            <a:r>
              <a:rPr lang="en-US" sz="1500" dirty="0">
                <a:cs typeface="Segoe UI" panose="020B0502040204020203" pitchFamily="34" charset="0"/>
              </a:rPr>
              <a:t>Breakdown of film categories in the inventory.</a:t>
            </a:r>
          </a:p>
          <a:p>
            <a:pPr marL="742950" lvl="1" indent="-285750">
              <a:buFont typeface="Arial" panose="020B0604020202020204" pitchFamily="34" charset="0"/>
              <a:buChar char="•"/>
            </a:pPr>
            <a:endParaRPr lang="en-US" sz="1500" u="sng" dirty="0">
              <a:cs typeface="Segoe UI" panose="020B0502040204020203" pitchFamily="34" charset="0"/>
            </a:endParaRPr>
          </a:p>
          <a:p>
            <a:pPr>
              <a:buFont typeface="Arial" panose="020B0604020202020204" pitchFamily="34" charset="0"/>
              <a:buChar char="•"/>
            </a:pPr>
            <a:r>
              <a:rPr lang="en-US" sz="1500" b="1" u="sng" dirty="0">
                <a:cs typeface="Segoe UI" panose="020B0502040204020203" pitchFamily="34" charset="0"/>
              </a:rPr>
              <a:t>Staff Performance:</a:t>
            </a:r>
            <a:endParaRPr lang="en-US" sz="1500" u="sng" dirty="0">
              <a:cs typeface="Segoe UI" panose="020B0502040204020203" pitchFamily="34" charset="0"/>
            </a:endParaRPr>
          </a:p>
          <a:p>
            <a:pPr marL="742950" lvl="1" indent="-285750">
              <a:buFont typeface="Arial" panose="020B0604020202020204" pitchFamily="34" charset="0"/>
              <a:buChar char="•"/>
            </a:pPr>
            <a:r>
              <a:rPr lang="en-US" sz="1500" dirty="0">
                <a:cs typeface="Segoe UI" panose="020B0502040204020203" pitchFamily="34" charset="0"/>
              </a:rPr>
              <a:t>Analyzed staff performance, but faced challenges with lacking specific columns (e.g., hire date).</a:t>
            </a:r>
          </a:p>
          <a:p>
            <a:pPr marL="742950" lvl="1" indent="-285750">
              <a:buFont typeface="Arial" panose="020B0604020202020204" pitchFamily="34" charset="0"/>
              <a:buChar char="•"/>
            </a:pPr>
            <a:endParaRPr lang="en-US" sz="1500" u="sng" dirty="0">
              <a:cs typeface="Segoe UI" panose="020B0502040204020203" pitchFamily="34" charset="0"/>
            </a:endParaRPr>
          </a:p>
          <a:p>
            <a:pPr>
              <a:buFont typeface="Arial" panose="020B0604020202020204" pitchFamily="34" charset="0"/>
              <a:buChar char="•"/>
            </a:pPr>
            <a:r>
              <a:rPr lang="en-US" sz="1500" b="1" u="sng" dirty="0">
                <a:cs typeface="Segoe UI" panose="020B0502040204020203" pitchFamily="34" charset="0"/>
              </a:rPr>
              <a:t>Store Operations:</a:t>
            </a:r>
            <a:endParaRPr lang="en-US" sz="1500" u="sng" dirty="0">
              <a:cs typeface="Segoe UI" panose="020B0502040204020203" pitchFamily="34" charset="0"/>
            </a:endParaRPr>
          </a:p>
          <a:p>
            <a:pPr marL="742950" lvl="1" indent="-285750">
              <a:buFont typeface="Arial" panose="020B0604020202020204" pitchFamily="34" charset="0"/>
              <a:buChar char="•"/>
            </a:pPr>
            <a:r>
              <a:rPr lang="en-US" sz="1500" dirty="0">
                <a:cs typeface="Segoe UI" panose="020B0502040204020203" pitchFamily="34" charset="0"/>
              </a:rPr>
              <a:t>Evaluated store performance by location.</a:t>
            </a:r>
          </a:p>
          <a:p>
            <a:pPr marL="742950" lvl="1" indent="-285750">
              <a:buFont typeface="Arial" panose="020B0604020202020204" pitchFamily="34" charset="0"/>
              <a:buChar char="•"/>
            </a:pPr>
            <a:r>
              <a:rPr lang="en-US" sz="1500" dirty="0">
                <a:cs typeface="Segoe UI" panose="020B0502040204020203" pitchFamily="34" charset="0"/>
              </a:rPr>
              <a:t>Used slicers and filters to enhance data interactivity</a:t>
            </a:r>
            <a:r>
              <a:rPr lang="en-US" sz="1500" dirty="0"/>
              <a:t>.</a:t>
            </a:r>
          </a:p>
        </p:txBody>
      </p:sp>
      <p:sp>
        <p:nvSpPr>
          <p:cNvPr id="5" name="TextBox 4">
            <a:extLst>
              <a:ext uri="{FF2B5EF4-FFF2-40B4-BE49-F238E27FC236}">
                <a16:creationId xmlns:a16="http://schemas.microsoft.com/office/drawing/2014/main" id="{46550438-EEAD-42CF-81C4-FC56C176F6B8}"/>
              </a:ext>
            </a:extLst>
          </p:cNvPr>
          <p:cNvSpPr txBox="1"/>
          <p:nvPr/>
        </p:nvSpPr>
        <p:spPr>
          <a:xfrm>
            <a:off x="0" y="5032147"/>
            <a:ext cx="7044267" cy="1631216"/>
          </a:xfrm>
          <a:prstGeom prst="rect">
            <a:avLst/>
          </a:prstGeom>
          <a:noFill/>
        </p:spPr>
        <p:txBody>
          <a:bodyPr wrap="square">
            <a:spAutoFit/>
          </a:bodyPr>
          <a:lstStyle/>
          <a:p>
            <a:r>
              <a:rPr lang="en-US" b="1" u="sng" dirty="0"/>
              <a:t>Final Insights and Recommendations:</a:t>
            </a:r>
          </a:p>
          <a:p>
            <a:endParaRPr lang="en-US" dirty="0"/>
          </a:p>
          <a:p>
            <a:pPr>
              <a:buFont typeface="Arial" panose="020B0604020202020204" pitchFamily="34" charset="0"/>
              <a:buChar char="•"/>
            </a:pPr>
            <a:r>
              <a:rPr lang="en-US" sz="1600" dirty="0">
                <a:cs typeface="Segoe UI" panose="020B0502040204020203" pitchFamily="34" charset="0"/>
              </a:rPr>
              <a:t>Generated actionable insights to optimize inventory, improve customer satisfaction, and enhance staff performance.</a:t>
            </a:r>
          </a:p>
          <a:p>
            <a:pPr>
              <a:buFont typeface="Arial" panose="020B0604020202020204" pitchFamily="34" charset="0"/>
              <a:buChar char="•"/>
            </a:pPr>
            <a:endParaRPr lang="en-US" sz="1600" dirty="0">
              <a:cs typeface="Segoe UI" panose="020B0502040204020203" pitchFamily="34" charset="0"/>
            </a:endParaRPr>
          </a:p>
          <a:p>
            <a:pPr>
              <a:buFont typeface="Arial" panose="020B0604020202020204" pitchFamily="34" charset="0"/>
              <a:buChar char="•"/>
            </a:pPr>
            <a:r>
              <a:rPr lang="en-US" sz="1600" dirty="0">
                <a:cs typeface="Segoe UI" panose="020B0502040204020203" pitchFamily="34" charset="0"/>
              </a:rPr>
              <a:t>Created a dashboard that allows rental store owners to make informed decisions.</a:t>
            </a:r>
          </a:p>
        </p:txBody>
      </p:sp>
    </p:spTree>
    <p:extLst>
      <p:ext uri="{BB962C8B-B14F-4D97-AF65-F5344CB8AC3E}">
        <p14:creationId xmlns:p14="http://schemas.microsoft.com/office/powerpoint/2010/main" val="3840609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20ABA7-7036-4F2F-86D6-3A4E527E61AF}"/>
              </a:ext>
            </a:extLst>
          </p:cNvPr>
          <p:cNvSpPr txBox="1"/>
          <p:nvPr/>
        </p:nvSpPr>
        <p:spPr>
          <a:xfrm>
            <a:off x="491067" y="1210733"/>
            <a:ext cx="2260600" cy="461665"/>
          </a:xfrm>
          <a:prstGeom prst="rect">
            <a:avLst/>
          </a:prstGeom>
          <a:noFill/>
        </p:spPr>
        <p:txBody>
          <a:bodyPr wrap="square" rtlCol="0">
            <a:spAutoFit/>
          </a:bodyPr>
          <a:lstStyle/>
          <a:p>
            <a:pPr algn="ctr"/>
            <a:r>
              <a:rPr lang="en-US" sz="2400" b="1" dirty="0">
                <a:solidFill>
                  <a:schemeClr val="accent1">
                    <a:lumMod val="75000"/>
                  </a:schemeClr>
                </a:solidFill>
              </a:rPr>
              <a:t>ER DIAGRAM</a:t>
            </a:r>
            <a:endParaRPr lang="fo-FO" sz="2400" b="1" dirty="0">
              <a:solidFill>
                <a:schemeClr val="accent1">
                  <a:lumMod val="75000"/>
                </a:schemeClr>
              </a:solidFill>
            </a:endParaRPr>
          </a:p>
        </p:txBody>
      </p:sp>
      <p:pic>
        <p:nvPicPr>
          <p:cNvPr id="6" name="Picture 5">
            <a:extLst>
              <a:ext uri="{FF2B5EF4-FFF2-40B4-BE49-F238E27FC236}">
                <a16:creationId xmlns:a16="http://schemas.microsoft.com/office/drawing/2014/main" id="{87D727E5-687A-4A09-A87A-1657399A9502}"/>
              </a:ext>
            </a:extLst>
          </p:cNvPr>
          <p:cNvPicPr>
            <a:picLocks noChangeAspect="1"/>
          </p:cNvPicPr>
          <p:nvPr/>
        </p:nvPicPr>
        <p:blipFill>
          <a:blip r:embed="rId2"/>
          <a:stretch>
            <a:fillRect/>
          </a:stretch>
        </p:blipFill>
        <p:spPr>
          <a:xfrm>
            <a:off x="0" y="1994408"/>
            <a:ext cx="3180588" cy="3568192"/>
          </a:xfrm>
          <a:prstGeom prst="rect">
            <a:avLst/>
          </a:prstGeom>
        </p:spPr>
      </p:pic>
      <p:pic>
        <p:nvPicPr>
          <p:cNvPr id="8" name="Picture 7">
            <a:extLst>
              <a:ext uri="{FF2B5EF4-FFF2-40B4-BE49-F238E27FC236}">
                <a16:creationId xmlns:a16="http://schemas.microsoft.com/office/drawing/2014/main" id="{D5B10F4F-0963-49EE-A08D-0F1E1D532D5E}"/>
              </a:ext>
            </a:extLst>
          </p:cNvPr>
          <p:cNvPicPr>
            <a:picLocks noChangeAspect="1"/>
          </p:cNvPicPr>
          <p:nvPr/>
        </p:nvPicPr>
        <p:blipFill>
          <a:blip r:embed="rId3"/>
          <a:stretch>
            <a:fillRect/>
          </a:stretch>
        </p:blipFill>
        <p:spPr>
          <a:xfrm>
            <a:off x="3341076" y="0"/>
            <a:ext cx="8850923" cy="6858000"/>
          </a:xfrm>
          <a:prstGeom prst="rect">
            <a:avLst/>
          </a:prstGeom>
        </p:spPr>
      </p:pic>
    </p:spTree>
    <p:extLst>
      <p:ext uri="{BB962C8B-B14F-4D97-AF65-F5344CB8AC3E}">
        <p14:creationId xmlns:p14="http://schemas.microsoft.com/office/powerpoint/2010/main" val="3919681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325A94-713D-4DEA-B62B-0784E4C244C2}"/>
              </a:ext>
            </a:extLst>
          </p:cNvPr>
          <p:cNvPicPr>
            <a:picLocks noChangeAspect="1"/>
          </p:cNvPicPr>
          <p:nvPr/>
        </p:nvPicPr>
        <p:blipFill>
          <a:blip r:embed="rId2"/>
          <a:stretch>
            <a:fillRect/>
          </a:stretch>
        </p:blipFill>
        <p:spPr>
          <a:xfrm>
            <a:off x="1007532" y="499533"/>
            <a:ext cx="10117667" cy="5672667"/>
          </a:xfrm>
          <a:prstGeom prst="rect">
            <a:avLst/>
          </a:prstGeom>
        </p:spPr>
      </p:pic>
      <p:sp>
        <p:nvSpPr>
          <p:cNvPr id="4" name="TextBox 3">
            <a:extLst>
              <a:ext uri="{FF2B5EF4-FFF2-40B4-BE49-F238E27FC236}">
                <a16:creationId xmlns:a16="http://schemas.microsoft.com/office/drawing/2014/main" id="{CC726C93-D14B-494F-A412-7F2EFFC0BC87}"/>
              </a:ext>
            </a:extLst>
          </p:cNvPr>
          <p:cNvSpPr txBox="1"/>
          <p:nvPr/>
        </p:nvSpPr>
        <p:spPr>
          <a:xfrm>
            <a:off x="4224864" y="3632201"/>
            <a:ext cx="3310469" cy="769441"/>
          </a:xfrm>
          <a:prstGeom prst="rect">
            <a:avLst/>
          </a:prstGeom>
          <a:noFill/>
        </p:spPr>
        <p:txBody>
          <a:bodyPr wrap="square" rtlCol="0">
            <a:spAutoFit/>
          </a:bodyPr>
          <a:lstStyle/>
          <a:p>
            <a:pPr algn="ctr"/>
            <a:r>
              <a:rPr lang="en-US" sz="4400" b="1" dirty="0">
                <a:solidFill>
                  <a:srgbClr val="FFFF00"/>
                </a:solidFill>
              </a:rPr>
              <a:t>POWER BI</a:t>
            </a:r>
            <a:endParaRPr lang="fo-FO" sz="4400" b="1" dirty="0">
              <a:solidFill>
                <a:srgbClr val="FFFF00"/>
              </a:solidFill>
            </a:endParaRPr>
          </a:p>
        </p:txBody>
      </p:sp>
    </p:spTree>
    <p:extLst>
      <p:ext uri="{BB962C8B-B14F-4D97-AF65-F5344CB8AC3E}">
        <p14:creationId xmlns:p14="http://schemas.microsoft.com/office/powerpoint/2010/main" val="1647108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AF6787-E85F-4758-BEAF-4FE08CA13201}"/>
              </a:ext>
            </a:extLst>
          </p:cNvPr>
          <p:cNvPicPr>
            <a:picLocks noChangeAspect="1"/>
          </p:cNvPicPr>
          <p:nvPr/>
        </p:nvPicPr>
        <p:blipFill>
          <a:blip r:embed="rId2"/>
          <a:stretch>
            <a:fillRect/>
          </a:stretch>
        </p:blipFill>
        <p:spPr>
          <a:xfrm>
            <a:off x="0" y="0"/>
            <a:ext cx="7399867" cy="3903912"/>
          </a:xfrm>
          <a:prstGeom prst="rect">
            <a:avLst/>
          </a:prstGeom>
        </p:spPr>
      </p:pic>
      <p:sp>
        <p:nvSpPr>
          <p:cNvPr id="11" name="Rectangle 6">
            <a:extLst>
              <a:ext uri="{FF2B5EF4-FFF2-40B4-BE49-F238E27FC236}">
                <a16:creationId xmlns:a16="http://schemas.microsoft.com/office/drawing/2014/main" id="{FA5A3802-58E9-462E-919A-DCB4EECCC9F3}"/>
              </a:ext>
            </a:extLst>
          </p:cNvPr>
          <p:cNvSpPr>
            <a:spLocks noChangeArrowheads="1"/>
          </p:cNvSpPr>
          <p:nvPr/>
        </p:nvSpPr>
        <p:spPr bwMode="auto">
          <a:xfrm>
            <a:off x="7408334" y="0"/>
            <a:ext cx="478366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o-FO" altLang="fo-FO"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o-FO" altLang="fo-FO" sz="1800" b="0" i="0" u="none" strike="noStrike" cap="none" normalizeH="0" baseline="0" dirty="0">
                <a:ln>
                  <a:noFill/>
                </a:ln>
                <a:solidFill>
                  <a:schemeClr val="tx1"/>
                </a:solidFill>
                <a:effectLst/>
                <a:latin typeface="Arial" panose="020B0604020202020204" pitchFamily="34" charset="0"/>
              </a:rPr>
              <a:t>Which customer segments generate the highest sales?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o-FO" altLang="fo-FO" sz="1800" b="0" i="0" u="none" strike="noStrike" cap="none" normalizeH="0" baseline="0" dirty="0">
                <a:ln>
                  <a:noFill/>
                </a:ln>
                <a:solidFill>
                  <a:schemeClr val="tx1"/>
                </a:solidFill>
                <a:effectLst/>
                <a:latin typeface="Arial" panose="020B0604020202020204" pitchFamily="34" charset="0"/>
              </a:rPr>
              <a:t>What is the distribution of customers across different cities?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o-FO" altLang="fo-FO" sz="1800" b="0" i="0" u="none" strike="noStrike" cap="none" normalizeH="0" baseline="0" dirty="0">
                <a:ln>
                  <a:noFill/>
                </a:ln>
                <a:solidFill>
                  <a:schemeClr val="tx1"/>
                </a:solidFill>
                <a:effectLst/>
                <a:latin typeface="Arial" panose="020B0604020202020204" pitchFamily="34" charset="0"/>
              </a:rPr>
              <a:t>Which locations have the highest and lowest customer ratings? </a:t>
            </a:r>
          </a:p>
        </p:txBody>
      </p:sp>
      <p:sp>
        <p:nvSpPr>
          <p:cNvPr id="12" name="TextBox 11">
            <a:extLst>
              <a:ext uri="{FF2B5EF4-FFF2-40B4-BE49-F238E27FC236}">
                <a16:creationId xmlns:a16="http://schemas.microsoft.com/office/drawing/2014/main" id="{67F4D58E-BB42-4504-A4A6-DC7643B03490}"/>
              </a:ext>
            </a:extLst>
          </p:cNvPr>
          <p:cNvSpPr txBox="1"/>
          <p:nvPr/>
        </p:nvSpPr>
        <p:spPr>
          <a:xfrm>
            <a:off x="194733" y="4292599"/>
            <a:ext cx="11269134" cy="1815882"/>
          </a:xfrm>
          <a:prstGeom prst="rect">
            <a:avLst/>
          </a:prstGeom>
          <a:noFill/>
        </p:spPr>
        <p:txBody>
          <a:bodyPr wrap="square" rtlCol="0">
            <a:spAutoFit/>
          </a:bodyPr>
          <a:lstStyle/>
          <a:p>
            <a:r>
              <a:rPr lang="en-US" sz="2000" b="1" u="sng" dirty="0"/>
              <a:t>Conclusion on Customer Analysis :</a:t>
            </a:r>
          </a:p>
          <a:p>
            <a:endParaRPr lang="en-US" sz="2000" b="1" u="sng" dirty="0"/>
          </a:p>
          <a:p>
            <a:r>
              <a:rPr lang="en-US" dirty="0"/>
              <a:t>Our customer analysis reveals that the highest sales are generated by loyal customers frequently renting new releases. The distribution of customers is widespread, with the largest customer base in major cities like Lethbridge and Woodridge. Customer ratings indicate top satisfaction in urban locations, while rural areas show lower ratings.</a:t>
            </a:r>
          </a:p>
          <a:p>
            <a:endParaRPr lang="fo-FO" dirty="0"/>
          </a:p>
        </p:txBody>
      </p:sp>
    </p:spTree>
    <p:extLst>
      <p:ext uri="{BB962C8B-B14F-4D97-AF65-F5344CB8AC3E}">
        <p14:creationId xmlns:p14="http://schemas.microsoft.com/office/powerpoint/2010/main" val="1625425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A6FDF-4331-4D91-A137-4422A054100B}"/>
              </a:ext>
            </a:extLst>
          </p:cNvPr>
          <p:cNvPicPr>
            <a:picLocks noChangeAspect="1"/>
          </p:cNvPicPr>
          <p:nvPr/>
        </p:nvPicPr>
        <p:blipFill>
          <a:blip r:embed="rId2"/>
          <a:stretch>
            <a:fillRect/>
          </a:stretch>
        </p:blipFill>
        <p:spPr>
          <a:xfrm>
            <a:off x="0" y="0"/>
            <a:ext cx="12192000" cy="3429000"/>
          </a:xfrm>
          <a:prstGeom prst="rect">
            <a:avLst/>
          </a:prstGeom>
        </p:spPr>
      </p:pic>
      <p:sp>
        <p:nvSpPr>
          <p:cNvPr id="5" name="TextBox 4">
            <a:extLst>
              <a:ext uri="{FF2B5EF4-FFF2-40B4-BE49-F238E27FC236}">
                <a16:creationId xmlns:a16="http://schemas.microsoft.com/office/drawing/2014/main" id="{B1024138-EDDA-4003-8E97-98C554E080F6}"/>
              </a:ext>
            </a:extLst>
          </p:cNvPr>
          <p:cNvSpPr txBox="1"/>
          <p:nvPr/>
        </p:nvSpPr>
        <p:spPr>
          <a:xfrm>
            <a:off x="0" y="3429000"/>
            <a:ext cx="6155266" cy="646331"/>
          </a:xfrm>
          <a:prstGeom prst="rect">
            <a:avLst/>
          </a:prstGeom>
          <a:noFill/>
        </p:spPr>
        <p:txBody>
          <a:bodyPr wrap="square">
            <a:spAutoFit/>
          </a:bodyPr>
          <a:lstStyle/>
          <a:p>
            <a:r>
              <a:rPr lang="en-US" dirty="0"/>
              <a:t>How does the inventory vary by film rating? What is the breakdown of film categories in the inventory?</a:t>
            </a:r>
            <a:endParaRPr lang="fo-FO" dirty="0"/>
          </a:p>
        </p:txBody>
      </p:sp>
      <p:sp>
        <p:nvSpPr>
          <p:cNvPr id="7" name="TextBox 6">
            <a:extLst>
              <a:ext uri="{FF2B5EF4-FFF2-40B4-BE49-F238E27FC236}">
                <a16:creationId xmlns:a16="http://schemas.microsoft.com/office/drawing/2014/main" id="{36ECBE44-2438-417E-B2CB-61891D38B40E}"/>
              </a:ext>
            </a:extLst>
          </p:cNvPr>
          <p:cNvSpPr txBox="1"/>
          <p:nvPr/>
        </p:nvSpPr>
        <p:spPr>
          <a:xfrm>
            <a:off x="-25401" y="4905570"/>
            <a:ext cx="8449733" cy="1200329"/>
          </a:xfrm>
          <a:prstGeom prst="rect">
            <a:avLst/>
          </a:prstGeom>
          <a:noFill/>
        </p:spPr>
        <p:txBody>
          <a:bodyPr wrap="square">
            <a:spAutoFit/>
          </a:bodyPr>
          <a:lstStyle/>
          <a:p>
            <a:r>
              <a:rPr lang="en-US" dirty="0"/>
              <a:t>The inventory analysis shows a higher concentration of films with PG-13 and R ratings, indicating their popularity. The breakdown of film categories reveals that Action, Drama, and Comedy dominate the inventory, reflecting customer preferences and driving rental activity. This data guides targeted inventory management and stocking strategies.</a:t>
            </a:r>
            <a:endParaRPr lang="fo-FO" dirty="0"/>
          </a:p>
        </p:txBody>
      </p:sp>
      <p:sp>
        <p:nvSpPr>
          <p:cNvPr id="10" name="TextBox 9">
            <a:extLst>
              <a:ext uri="{FF2B5EF4-FFF2-40B4-BE49-F238E27FC236}">
                <a16:creationId xmlns:a16="http://schemas.microsoft.com/office/drawing/2014/main" id="{BEF5F036-FD04-4976-993F-FFA4F38F757C}"/>
              </a:ext>
            </a:extLst>
          </p:cNvPr>
          <p:cNvSpPr txBox="1"/>
          <p:nvPr/>
        </p:nvSpPr>
        <p:spPr>
          <a:xfrm>
            <a:off x="-38100" y="4438134"/>
            <a:ext cx="6134100" cy="369332"/>
          </a:xfrm>
          <a:prstGeom prst="rect">
            <a:avLst/>
          </a:prstGeom>
          <a:noFill/>
        </p:spPr>
        <p:txBody>
          <a:bodyPr wrap="square">
            <a:spAutoFit/>
          </a:bodyPr>
          <a:lstStyle/>
          <a:p>
            <a:r>
              <a:rPr lang="fo-FO" b="1" u="sng" dirty="0"/>
              <a:t>Conclusion on Inventory Analysis </a:t>
            </a:r>
            <a:r>
              <a:rPr lang="fo-FO" b="1" dirty="0"/>
              <a:t>:</a:t>
            </a:r>
          </a:p>
        </p:txBody>
      </p:sp>
    </p:spTree>
    <p:extLst>
      <p:ext uri="{BB962C8B-B14F-4D97-AF65-F5344CB8AC3E}">
        <p14:creationId xmlns:p14="http://schemas.microsoft.com/office/powerpoint/2010/main" val="2673629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B6CB87-2C1D-4240-9286-181A3BBD0DCF}"/>
              </a:ext>
            </a:extLst>
          </p:cNvPr>
          <p:cNvPicPr>
            <a:picLocks noChangeAspect="1"/>
          </p:cNvPicPr>
          <p:nvPr/>
        </p:nvPicPr>
        <p:blipFill>
          <a:blip r:embed="rId2"/>
          <a:stretch>
            <a:fillRect/>
          </a:stretch>
        </p:blipFill>
        <p:spPr>
          <a:xfrm>
            <a:off x="0" y="0"/>
            <a:ext cx="6891867" cy="6858000"/>
          </a:xfrm>
          <a:prstGeom prst="rect">
            <a:avLst/>
          </a:prstGeom>
        </p:spPr>
      </p:pic>
      <p:sp>
        <p:nvSpPr>
          <p:cNvPr id="7" name="TextBox 6">
            <a:extLst>
              <a:ext uri="{FF2B5EF4-FFF2-40B4-BE49-F238E27FC236}">
                <a16:creationId xmlns:a16="http://schemas.microsoft.com/office/drawing/2014/main" id="{C16BFFD0-0723-4148-B8DE-A178E2DC2DBD}"/>
              </a:ext>
            </a:extLst>
          </p:cNvPr>
          <p:cNvSpPr txBox="1"/>
          <p:nvPr/>
        </p:nvSpPr>
        <p:spPr>
          <a:xfrm>
            <a:off x="6891867" y="0"/>
            <a:ext cx="5139267" cy="1200329"/>
          </a:xfrm>
          <a:prstGeom prst="rect">
            <a:avLst/>
          </a:prstGeom>
          <a:noFill/>
        </p:spPr>
        <p:txBody>
          <a:bodyPr wrap="square">
            <a:spAutoFit/>
          </a:bodyPr>
          <a:lstStyle/>
          <a:p>
            <a:r>
              <a:rPr lang="en-US" dirty="0"/>
              <a:t>What is the distribution of films by rental duration? Which film categories have the highest rental rates? How does the average rental duration vary by film category?</a:t>
            </a:r>
            <a:endParaRPr lang="fo-FO" dirty="0"/>
          </a:p>
        </p:txBody>
      </p:sp>
      <p:sp>
        <p:nvSpPr>
          <p:cNvPr id="9" name="TextBox 8">
            <a:extLst>
              <a:ext uri="{FF2B5EF4-FFF2-40B4-BE49-F238E27FC236}">
                <a16:creationId xmlns:a16="http://schemas.microsoft.com/office/drawing/2014/main" id="{EB76A530-3311-4D56-8215-C49A664F3B3E}"/>
              </a:ext>
            </a:extLst>
          </p:cNvPr>
          <p:cNvSpPr txBox="1"/>
          <p:nvPr/>
        </p:nvSpPr>
        <p:spPr>
          <a:xfrm>
            <a:off x="6891867" y="1635605"/>
            <a:ext cx="5139267" cy="3139321"/>
          </a:xfrm>
          <a:prstGeom prst="rect">
            <a:avLst/>
          </a:prstGeom>
          <a:noFill/>
        </p:spPr>
        <p:txBody>
          <a:bodyPr wrap="square">
            <a:spAutoFit/>
          </a:bodyPr>
          <a:lstStyle/>
          <a:p>
            <a:r>
              <a:rPr lang="en-US" b="1" u="sng" dirty="0"/>
              <a:t>Conclusion on Film Rental Analysis:</a:t>
            </a:r>
          </a:p>
          <a:p>
            <a:endParaRPr lang="en-US" b="1" dirty="0"/>
          </a:p>
          <a:p>
            <a:r>
              <a:rPr lang="en-US" dirty="0"/>
              <a:t>The distribution of films by rental duration shows that most rentals last for a standard period, with a peak around the 3-5 days range. Categories like Action, Animation and Children, etc., exhibit the highest rental rates, indicating their popularity. Average rental duration varies, with Drama films generally having the longest rental periods. This analysis highlights customer preferences and can help optimize rental policies and inventory stocking.</a:t>
            </a:r>
          </a:p>
        </p:txBody>
      </p:sp>
    </p:spTree>
    <p:extLst>
      <p:ext uri="{BB962C8B-B14F-4D97-AF65-F5344CB8AC3E}">
        <p14:creationId xmlns:p14="http://schemas.microsoft.com/office/powerpoint/2010/main" val="9043311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{770CF3E6-7B80-472C-AB85-416C1099493B}tf55705232_win32</Template>
  <TotalTime>3234</TotalTime>
  <Words>2708</Words>
  <Application>Microsoft Office PowerPoint</Application>
  <PresentationFormat>Widescreen</PresentationFormat>
  <Paragraphs>114</Paragraphs>
  <Slides>30</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Calibri</vt:lpstr>
      <vt:lpstr>Goudy Old Style</vt:lpstr>
      <vt:lpstr>Plus Jakarta Sans</vt:lpstr>
      <vt:lpstr>Rockwell</vt:lpstr>
      <vt:lpstr>Segoe UI</vt:lpstr>
      <vt:lpstr>Symbol</vt:lpstr>
      <vt:lpstr>Times New Roman</vt:lpstr>
      <vt:lpstr>Wingdings 2</vt:lpstr>
      <vt:lpstr>SlateVTI</vt:lpstr>
      <vt:lpstr>Sakila Movie Rental Analysis Project </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Sakila Movie Rental Analysis Project</dc:title>
  <dc:creator>Safyan Shah</dc:creator>
  <cp:lastModifiedBy>Safyan Shah</cp:lastModifiedBy>
  <cp:revision>31</cp:revision>
  <dcterms:created xsi:type="dcterms:W3CDTF">2024-06-27T17:53:29Z</dcterms:created>
  <dcterms:modified xsi:type="dcterms:W3CDTF">2024-06-30T00:58:29Z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